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816" r:id="rId2"/>
  </p:sldMasterIdLst>
  <p:notesMasterIdLst>
    <p:notesMasterId r:id="rId22"/>
  </p:notesMasterIdLst>
  <p:sldIdLst>
    <p:sldId id="325" r:id="rId3"/>
    <p:sldId id="326" r:id="rId4"/>
    <p:sldId id="327" r:id="rId5"/>
    <p:sldId id="313" r:id="rId6"/>
    <p:sldId id="312" r:id="rId7"/>
    <p:sldId id="324" r:id="rId8"/>
    <p:sldId id="314" r:id="rId9"/>
    <p:sldId id="323" r:id="rId10"/>
    <p:sldId id="316" r:id="rId11"/>
    <p:sldId id="321" r:id="rId12"/>
    <p:sldId id="317" r:id="rId13"/>
    <p:sldId id="315" r:id="rId14"/>
    <p:sldId id="322" r:id="rId15"/>
    <p:sldId id="305" r:id="rId16"/>
    <p:sldId id="318" r:id="rId17"/>
    <p:sldId id="319" r:id="rId18"/>
    <p:sldId id="320" r:id="rId19"/>
    <p:sldId id="311" r:id="rId20"/>
    <p:sldId id="32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outlineViewPr>
    <p:cViewPr>
      <p:scale>
        <a:sx n="33" d="100"/>
        <a:sy n="33" d="100"/>
      </p:scale>
      <p:origin x="0" y="-255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AE3EEDF1-58CB-4656-84D9-440CA8412AC9}"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D013D684-F85B-4133-BA8C-3BFE77AAA7EA}" type="slidenum">
              <a:rPr lang="en-US" smtClean="0"/>
              <a:pPr/>
              <a:t>‹#›</a:t>
            </a:fld>
            <a:endParaRPr lang="ar-SA"/>
          </a:p>
        </p:txBody>
      </p:sp>
    </p:spTree>
    <p:extLst>
      <p:ext uri="{BB962C8B-B14F-4D97-AF65-F5344CB8AC3E}">
        <p14:creationId xmlns:p14="http://schemas.microsoft.com/office/powerpoint/2010/main" val="315177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 فهي ليست جزءاً من الشرائح المرقمة في دليل الميسر. </a:t>
            </a:r>
            <a:r>
              <a:rPr lang="ar-SA" smtClean="0">
                <a:latin typeface="Arial"/>
                <a:cs typeface="Arial"/>
              </a:rPr>
              <a:t>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F92A7E51-C274-4468-BF96-9236C4FF08EC}"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1137728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على الرغم من المخاطر، فنحن نعلم أنه في العديد من السياقات التي نعمل فيها، تكون الوساطة هي الطريقة الوحيدة ويتم قبولها كحل لمشاكل الأسرة. ومن الشائع أن تطلب منا الناجيات التوسط أو دعمهن خلال عملية الوساطة.  </a:t>
            </a:r>
          </a:p>
          <a:p>
            <a:pPr rtl="1"/>
            <a:endParaRPr lang="ar-SA" dirty="0"/>
          </a:p>
          <a:p>
            <a:pPr algn="r" rtl="1"/>
            <a:r>
              <a:rPr lang="ar-SA" smtClean="0">
                <a:latin typeface="Arial"/>
                <a:cs typeface="Arial"/>
              </a:rPr>
              <a:t>ومن المهم مناقشة الوساطة مع الناجية على انفراد قبل أن تتخذ قرار المضي قدماً في الوساطة لضمان فهمها لمخاطر العملية. </a:t>
            </a:r>
          </a:p>
          <a:p>
            <a:pPr rtl="1"/>
            <a:endParaRPr lang="ar-SA" baseline="0" dirty="0"/>
          </a:p>
          <a:p>
            <a:pPr algn="r" rtl="1"/>
            <a:r>
              <a:rPr lang="ar-SA" smtClean="0">
                <a:latin typeface="Arial"/>
                <a:cs typeface="Arial"/>
              </a:rPr>
              <a:t>وتشمل بعض المخاطر التي تتعرض لها الناجية أنها ستضطر إلى</a:t>
            </a:r>
            <a:r>
              <a:rPr lang="ar-SA" sz="1800" dirty="0">
                <a:latin typeface="Arial"/>
                <a:cs typeface="Arial"/>
              </a:rPr>
              <a:t> مواجهة المعتدي؛ وأنه سيطلب منها تقديم تنازلات أو التخلي عن شيء ما، وهو ما يفترض أنها فعلت شيئاً خاطئاً؛ وأن الوسيط قد لا يكون محايداً أو مدركاً لديناميكيات الاعتداء؛ ووجود خطر بأن يتزايد العنف بعد العملية</a:t>
            </a:r>
          </a:p>
          <a:p>
            <a:pPr rtl="1"/>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10</a:t>
            </a:fld>
            <a:endParaRPr lang="ar-SA"/>
          </a:p>
        </p:txBody>
      </p:sp>
    </p:spTree>
    <p:extLst>
      <p:ext uri="{BB962C8B-B14F-4D97-AF65-F5344CB8AC3E}">
        <p14:creationId xmlns:p14="http://schemas.microsoft.com/office/powerpoint/2010/main" val="2989773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وحتى في الحالات التي ناقشتم فيها مع الناجيات مخاطر الوساطة، فقد يظل قرارهن هو طلب عملية الوساطة. في هذه الحالة، هناك احتياطات وأساليب يمكنها أن تساعد في جعل العملية أكثر أماناً ودعماً واستجابة.</a:t>
            </a:r>
          </a:p>
          <a:p>
            <a:pPr rtl="1"/>
            <a:endParaRPr lang="ar-SA" dirty="0"/>
          </a:p>
          <a:p>
            <a:pPr algn="r" rtl="1"/>
            <a:r>
              <a:rPr lang="ar-SA" smtClean="0">
                <a:latin typeface="Arial"/>
                <a:cs typeface="Arial"/>
              </a:rPr>
              <a:t>فدعونا نلق نظرة فاحصة على دور العامل الاجتماعي.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11</a:t>
            </a:fld>
            <a:endParaRPr lang="ar-SA"/>
          </a:p>
        </p:txBody>
      </p:sp>
    </p:spTree>
    <p:extLst>
      <p:ext uri="{BB962C8B-B14F-4D97-AF65-F5344CB8AC3E}">
        <p14:creationId xmlns:p14="http://schemas.microsoft.com/office/powerpoint/2010/main" val="469376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إذا اختارت إحدى الناجيات القيام بعملية الوساطة، فمن المهم بالنسبة لك أن تفهم ما يمكن أن يكون عليه دورك وما ينبغي أن يكونه باعتبارك  عامل اجتماعي. أهم شيء يجب أن تذكره هو أنه ينبغي ألا تكون الوسيط أبداً. فدورك هو أن تكون مناصراً وداعماً للناجيات، وبالتالي ينبغي ألا تكون محايداً.</a:t>
            </a:r>
          </a:p>
          <a:p>
            <a:pPr rtl="1"/>
            <a:endParaRPr lang="ar-SA" baseline="0" dirty="0"/>
          </a:p>
          <a:p>
            <a:pPr algn="r" rtl="1"/>
            <a:r>
              <a:rPr lang="ar-SA" smtClean="0">
                <a:latin typeface="Arial"/>
                <a:cs typeface="Arial"/>
              </a:rPr>
              <a:t>ينبغي عليك مناصرة ودعم الناجية خلال عملية الوساطة بالكامل - قبل وأثناء وبعد عملية الوساطة. وينبغي عليك تزويد الناجية بأكبر قدر ممكن من المعلومات لضمان أنها تشعر بالراحة وتُعامل بشكل عادل أثناء الوساطة.</a:t>
            </a:r>
          </a:p>
          <a:p>
            <a:pPr rtl="1"/>
            <a:endParaRPr lang="ar-SA" baseline="0" dirty="0"/>
          </a:p>
          <a:p>
            <a:pPr algn="r" rtl="1"/>
            <a:r>
              <a:rPr lang="ar-SA" smtClean="0">
                <a:latin typeface="Arial"/>
                <a:cs typeface="Arial"/>
              </a:rPr>
              <a:t>يمكنك أيضاً العمل مع الوسيط طوال عملية الوساطة، لضمان أن الوسيط يفهم ديناميكيات قوة علاقات الاعتداء ويدرك احتياجات الناجية طوال العملية. </a:t>
            </a:r>
          </a:p>
          <a:p>
            <a:pPr rtl="1"/>
            <a:endParaRPr lang="ar-SA" b="1" baseline="0" dirty="0"/>
          </a:p>
          <a:p>
            <a:pPr algn="r" rtl="1"/>
            <a:r>
              <a:rPr lang="ar-SA" b="1" baseline="0" dirty="0">
                <a:latin typeface="Arial"/>
                <a:cs typeface="Arial"/>
              </a:rPr>
              <a:t>*لاحظ أن بعض هذه الأدوار قد تنطوي على وجود عامل اجتماعي في التفاوض - في حين أن هذا يكون خياراً، إلا أنه قد لا يكون من المناسب أو الآمن  للعاملين الاجتماعيين المشاركة في بعض الأوضاع. وبالإضافة إلى ذلك، ينبغي ألا يشعر العامل الاجتماعي أبداً بأنه ملزم بالمشاركة في جلسة الوساطة الفعلية، حتى وإن طلبت الناجيات ذلك.* </a:t>
            </a:r>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12</a:t>
            </a:fld>
            <a:endParaRPr lang="ar-SA"/>
          </a:p>
        </p:txBody>
      </p:sp>
    </p:spTree>
    <p:extLst>
      <p:ext uri="{BB962C8B-B14F-4D97-AF65-F5344CB8AC3E}">
        <p14:creationId xmlns:p14="http://schemas.microsoft.com/office/powerpoint/2010/main" val="2345261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ففي حين أن هناك مخاطر للوساطة، إلا أنها في كثير من الحالات ستمضي قدماً بغض النظر. في هذه الحالة، قد تكون هناك بعض الفوائد لمشاركتك كعمل اجتماعي للمساعدة في التأثير على العملية. </a:t>
            </a:r>
          </a:p>
          <a:p>
            <a:pPr rtl="1"/>
            <a:endParaRPr lang="ar-SA" baseline="0" dirty="0"/>
          </a:p>
          <a:p>
            <a:pPr algn="r" rtl="1"/>
            <a:r>
              <a:rPr lang="ar-SA" smtClean="0">
                <a:latin typeface="Arial"/>
                <a:cs typeface="Arial"/>
              </a:rPr>
              <a:t>وتشمل هذه القدرة على تزويد الناجية بخيارات لزيادة الراحة أثناء الوساطة؛ فإن مشاركتك يمكن أن تضمن وجود خطوط حمراء وأن الاعتداء لن يتم تبريره أو الوصول إلى تسوية بشأنه أثناء الوساطة؛ ويمكنك العمل مع الوسيط لتعزيز الفهم؛ وبعد الوساطة، يمكنك المساعدة على ضمان الامتثال لأي اتفاق تم التوصل إليه.</a:t>
            </a:r>
          </a:p>
          <a:p>
            <a:pPr rtl="1"/>
            <a:endParaRPr lang="ar-SA" baseline="0"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13</a:t>
            </a:fld>
            <a:endParaRPr lang="ar-SA"/>
          </a:p>
        </p:txBody>
      </p:sp>
    </p:spTree>
    <p:extLst>
      <p:ext uri="{BB962C8B-B14F-4D97-AF65-F5344CB8AC3E}">
        <p14:creationId xmlns:p14="http://schemas.microsoft.com/office/powerpoint/2010/main" val="1190696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None/>
            </a:pPr>
            <a:r>
              <a:rPr lang="ar-SA" sz="1200" dirty="0">
                <a:latin typeface="Arial"/>
                <a:cs typeface="Arial"/>
              </a:rPr>
              <a:t>أحتاج إلى متطوعة  للعب الأدوار. سأكون أنا العامل الاجتماعي وستكون المتطوعة هي</a:t>
            </a:r>
            <a:r>
              <a:rPr lang="ar-SA" smtClean="0">
                <a:latin typeface="Arial"/>
                <a:cs typeface="Arial"/>
              </a:rPr>
              <a:t> </a:t>
            </a:r>
            <a:r>
              <a:rPr lang="ar-SA" sz="1200" dirty="0">
                <a:latin typeface="Arial"/>
                <a:cs typeface="Arial"/>
              </a:rPr>
              <a:t>الناجية. </a:t>
            </a:r>
          </a:p>
          <a:p>
            <a:pPr marL="0" indent="0" algn="l" rtl="1">
              <a:buNone/>
            </a:pPr>
            <a:endParaRPr lang="ar-SA" sz="1200" dirty="0">
              <a:cs typeface="Arial"/>
            </a:endParaRPr>
          </a:p>
          <a:p>
            <a:pPr marL="0" indent="0" algn="r" rtl="1">
              <a:buNone/>
            </a:pPr>
            <a:r>
              <a:rPr lang="ar-SA" sz="1200" dirty="0">
                <a:latin typeface="Arial"/>
                <a:cs typeface="Arial"/>
              </a:rPr>
              <a:t>وتقوم بقية المجموعة، بملاحظة لعب الأدوار بينما أناقش مخاطر الوساطة وفوائد مشاركتي في هذه العملية. </a:t>
            </a:r>
          </a:p>
          <a:p>
            <a:pPr marL="0" indent="0" algn="l" rtl="1">
              <a:buNone/>
            </a:pPr>
            <a:endParaRPr lang="ar-SA" sz="1200" dirty="0">
              <a:cs typeface="Arial"/>
            </a:endParaRPr>
          </a:p>
          <a:p>
            <a:pPr marL="0" indent="0" algn="r" rtl="1">
              <a:buNone/>
            </a:pPr>
            <a:r>
              <a:rPr lang="ar-SA" sz="1200" dirty="0">
                <a:latin typeface="Arial"/>
                <a:cs typeface="Arial"/>
              </a:rPr>
              <a:t>بعد انتهاء لعب الأدوار ، سنعود معاً كمجموعة أكبر للمناقشة. ما الذي قمت به بشكل جيد كعامل اجتماعي؟ ما الذي يمكنني تحسينه؟ كيف تعتقد أنك قد تشعر إذا كنت في موقف الناجية في هذه الحالة؟</a:t>
            </a:r>
          </a:p>
          <a:p>
            <a:pPr marL="0" indent="0" algn="l" rtl="1">
              <a:buNone/>
            </a:pPr>
            <a:endParaRPr lang="ar-SA" sz="1200" dirty="0">
              <a:cs typeface="Arial"/>
            </a:endParaRPr>
          </a:p>
          <a:p>
            <a:pPr marL="0" indent="0" algn="r" rtl="1">
              <a:buNone/>
            </a:pPr>
            <a:r>
              <a:rPr lang="ar-SA" sz="1200" b="1" dirty="0">
                <a:latin typeface="Arial"/>
                <a:cs typeface="Arial"/>
              </a:rPr>
              <a:t>**قم بتوزيع النشرة 15ب.1 مع  لعب الأدوار.**</a:t>
            </a:r>
            <a:endParaRPr lang="ar-SA" sz="1200" b="1" dirty="0">
              <a:cs typeface="Arial"/>
            </a:endParaRPr>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14</a:t>
            </a:fld>
            <a:endParaRPr lang="ar-SA"/>
          </a:p>
        </p:txBody>
      </p:sp>
    </p:spTree>
    <p:extLst>
      <p:ext uri="{BB962C8B-B14F-4D97-AF65-F5344CB8AC3E}">
        <p14:creationId xmlns:p14="http://schemas.microsoft.com/office/powerpoint/2010/main" val="1047210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قبل أن تبدأ عملية الوساطة، يمكنك باعتبارك العامل الاجتماعي أن تلعب دوراً في خلق عملية أكثر عدالة وأمناً. ينبغي أن تجتمع مع الناجية بمفردكما لإطلاعها على الخيارات البديلة لتسوية المنازعات؛ وكيفية عمل عملية الوساطة، والخيارات لجعل عملية الوساطة أكثر عدالة؛ ودورها في الوساطة؛ ودور الوسيط في هذه العملية. </a:t>
            </a:r>
          </a:p>
          <a:p>
            <a:pPr rtl="1"/>
            <a:endParaRPr lang="ar-SA" dirty="0"/>
          </a:p>
          <a:p>
            <a:pPr algn="r" rtl="1"/>
            <a:r>
              <a:rPr lang="ar-SA" smtClean="0">
                <a:latin typeface="Arial"/>
                <a:cs typeface="Arial"/>
              </a:rPr>
              <a:t>هناك عدد من الطرق للمساعدة في جعل العملية أكثر عدالة، مثل تلك المبينة على الشاشة - الوساطة المكوكية (حيث تكون الناجية والمعتدي في غرف مختلفة والوسيط يتنقل بينهما)، وإرسال إشارة إلى العامل الاجتماعي في حالة الشعور بعدم الراحة أو التهديد أو عند الحاجة إلى استراحة، وإعداد بيان مكتوب مسبقاً لتتم مشاركته كبيان افتتاحي. وترد هذه الخيارات والاقتراحات الأخرى في المذكرة التوجيهية.</a:t>
            </a:r>
          </a:p>
          <a:p>
            <a:pPr rtl="1"/>
            <a:endParaRPr lang="ar-SA" baseline="0" dirty="0"/>
          </a:p>
          <a:p>
            <a:pPr algn="r" rtl="1"/>
            <a:r>
              <a:rPr lang="ar-SA" smtClean="0">
                <a:latin typeface="Arial"/>
                <a:cs typeface="Arial"/>
              </a:rPr>
              <a:t>يمكنك أيضاً مساعدة الناجية في إجراء ترتيبات السلامة بعد الوساطة والعمل مع الوسيط بشكلٍ مسبق.</a:t>
            </a:r>
          </a:p>
          <a:p>
            <a:pPr rtl="1"/>
            <a:endParaRPr lang="ar-SA" baseline="0" dirty="0"/>
          </a:p>
          <a:p>
            <a:pPr algn="r" rtl="1"/>
            <a:r>
              <a:rPr lang="ar-SA" smtClean="0">
                <a:latin typeface="Arial"/>
                <a:cs typeface="Arial"/>
              </a:rPr>
              <a:t>والهدف من كل هذا هو مساعدة الناجية على الشعور بالراحة قدر الإمكان أثناء هذه العملية. </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15</a:t>
            </a:fld>
            <a:endParaRPr lang="ar-SA"/>
          </a:p>
        </p:txBody>
      </p:sp>
    </p:spTree>
    <p:extLst>
      <p:ext uri="{BB962C8B-B14F-4D97-AF65-F5344CB8AC3E}">
        <p14:creationId xmlns:p14="http://schemas.microsoft.com/office/powerpoint/2010/main" val="461042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إذا كنت قادراً/مستعداً للتواجد أثناء عملية الوساطة، فهناك عدد من الطرق التي يمكنك من خلالها، باعتبارك العامل الاجتماعي، دعم ومناصرة الناجية. وينبغي أن تبدأ العملية بقواعد واضحة المعالم للسلوك المقبول أثناء الوساطة. ينبغي أن تبقى منتبهاً للتكتيكات التي يمكن أن يستخدمها المعتدي للسيطرة على الناجية وتخويفها. ومن المهم أن تنتبه إلى هذه التكتيكات لأنها قد تكون صغيرة وخفية، وقد لا ينتبه لها الآخرون، بخلاف الناجية، بما في ذلك الوسيط. ينبغي أن تدعم الناجية لتكون قادرة على مشاركة تجاربها مع الاعتداء بأمان. </a:t>
            </a:r>
          </a:p>
          <a:p>
            <a:pPr rtl="1"/>
            <a:endParaRPr lang="ar-SA" baseline="0" dirty="0"/>
          </a:p>
          <a:p>
            <a:pPr algn="r" rtl="1"/>
            <a:r>
              <a:rPr lang="ar-SA" smtClean="0">
                <a:latin typeface="Arial"/>
                <a:cs typeface="Arial"/>
              </a:rPr>
              <a:t>طوال العملية، يجب عليك أيضاً التحدث، إن أمكن، مع الناجية على انفراد لتقييم مدى شعورها وإذا ما كانت تحتاج إلى استراحة أو ترغب في التوقف. وينبغي أيضاً أن تطلب استراحة أثناء العملية إذا احتاجت الناجية إلى استراحة، أو كلما كان ذلك ضرورياً لضمان أن تكون العملية عادلة ومثمرة.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16</a:t>
            </a:fld>
            <a:endParaRPr lang="ar-SA"/>
          </a:p>
        </p:txBody>
      </p:sp>
    </p:spTree>
    <p:extLst>
      <p:ext uri="{BB962C8B-B14F-4D97-AF65-F5344CB8AC3E}">
        <p14:creationId xmlns:p14="http://schemas.microsoft.com/office/powerpoint/2010/main" val="41338096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وبالنظر إلى أننا نعلم أن هناك خطراً متزايداً للعنف بعد الوساطة، فمن المهم أن تظل مصدراً مستمراً للدعم والمناصرة للناجيات.</a:t>
            </a:r>
          </a:p>
          <a:p>
            <a:pPr rtl="1"/>
            <a:endParaRPr lang="ar-SA" baseline="0" dirty="0"/>
          </a:p>
          <a:p>
            <a:pPr algn="r" rtl="1"/>
            <a:r>
              <a:rPr lang="ar-SA" smtClean="0">
                <a:latin typeface="Arial"/>
                <a:cs typeface="Arial"/>
              </a:rPr>
              <a:t>ومن الممكن ألا يتم التوصل إلى اتفاق أثناء الوساطة - لذا ناقش هذا الأمر مع الناجية، حتى تدرك أنه لا بأس من ألا يتم التوصل إلى اتفاق. </a:t>
            </a:r>
          </a:p>
          <a:p>
            <a:pPr rtl="1"/>
            <a:endParaRPr lang="ar-SA" baseline="0" dirty="0"/>
          </a:p>
          <a:p>
            <a:pPr algn="r" rtl="1"/>
            <a:r>
              <a:rPr lang="ar-SA" smtClean="0">
                <a:latin typeface="Arial"/>
                <a:cs typeface="Arial"/>
              </a:rPr>
              <a:t>وبسبب اختلال التوازن في القوة، فمن المهم التفكير فيما إذا كان الاتفاق عادلاً للطرفين، وإذا ما كانت الناجية ستكون آمنة؛ فمن الممكن أنه حتى وإن بدا أن الناجية توافق على ترتيب ما فقد يظل هناك تأثير للتخويف أو التهديد. </a:t>
            </a:r>
          </a:p>
          <a:p>
            <a:pPr rtl="1"/>
            <a:endParaRPr lang="ar-SA" baseline="0" dirty="0"/>
          </a:p>
          <a:p>
            <a:pPr algn="r" rtl="1"/>
            <a:r>
              <a:rPr lang="ar-SA" smtClean="0">
                <a:latin typeface="Arial"/>
                <a:cs typeface="Arial"/>
              </a:rPr>
              <a:t>وفي حالة التوصل إلى اتفاق، فيجب أن يصف مدى العنف وطبيعته وأن يتضمن عواقب؛ فإنه لن يكون مفيداً إذا لم يكن هناك عواقب. يمكنك أيضاً المساعدة في التفكير بتمعن في طرق لجعل الاتفاق أكثر فعالية.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17</a:t>
            </a:fld>
            <a:endParaRPr lang="ar-SA"/>
          </a:p>
        </p:txBody>
      </p:sp>
    </p:spTree>
    <p:extLst>
      <p:ext uri="{BB962C8B-B14F-4D97-AF65-F5344CB8AC3E}">
        <p14:creationId xmlns:p14="http://schemas.microsoft.com/office/powerpoint/2010/main" val="21315805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Font typeface="Tw Cen MT" panose="020B0602020104020603" pitchFamily="34" charset="0"/>
              <a:buNone/>
            </a:pPr>
            <a:r>
              <a:rPr lang="ar-SA" sz="1200" b="1" dirty="0">
                <a:latin typeface="Arial"/>
                <a:cs typeface="Arial"/>
              </a:rPr>
              <a:t>**قم بتوزيع النشرة 15ب.2**</a:t>
            </a:r>
            <a:endParaRPr lang="ar-SA" sz="1200" b="1" dirty="0">
              <a:cs typeface="Arial"/>
            </a:endParaRPr>
          </a:p>
          <a:p>
            <a:pPr marL="0" indent="0" algn="l" rtl="1">
              <a:buFont typeface="Tw Cen MT" panose="020B0602020104020603" pitchFamily="34" charset="0"/>
              <a:buNone/>
            </a:pPr>
            <a:endParaRPr lang="ar-SA" sz="1200" dirty="0">
              <a:cs typeface="Arial"/>
            </a:endParaRPr>
          </a:p>
          <a:p>
            <a:pPr marL="0" indent="0" algn="r" rtl="1">
              <a:buFont typeface="Tw Cen MT" panose="020B0602020104020603" pitchFamily="34" charset="0"/>
              <a:buNone/>
            </a:pPr>
            <a:r>
              <a:rPr lang="ar-SA" sz="1200" dirty="0">
                <a:latin typeface="Arial"/>
                <a:cs typeface="Arial"/>
              </a:rPr>
              <a:t>اجتمعوا معاً في مجموعات ثنائية. اقرأوا دراسة الحالة معاً ثم ناقشوا بالتفصيل العملية التي ستتبعونها لجعل عملية الوساطة أكثر أماناً ودعماً للناجيات من عنف الشريك. ناقشوا الأسئلة الأخرى. </a:t>
            </a:r>
          </a:p>
          <a:p>
            <a:pPr marL="0" indent="0" algn="l" rtl="1">
              <a:buFont typeface="Tw Cen MT" panose="020B0602020104020603" pitchFamily="34" charset="0"/>
              <a:buNone/>
            </a:pPr>
            <a:endParaRPr lang="ar-SA" sz="1200" baseline="0" dirty="0">
              <a:cs typeface="Arial"/>
            </a:endParaRPr>
          </a:p>
          <a:p>
            <a:pPr marL="0" indent="0" algn="l" rtl="1">
              <a:buFont typeface="Tw Cen MT" panose="020B0602020104020603" pitchFamily="34" charset="0"/>
              <a:buNone/>
            </a:pPr>
            <a:endParaRPr lang="ar-SA" sz="1200" dirty="0">
              <a:cs typeface="Arial"/>
            </a:endParaRPr>
          </a:p>
          <a:p>
            <a:pPr marL="0" indent="0" algn="r" rtl="1">
              <a:buFont typeface="Tw Cen MT" panose="020B0602020104020603" pitchFamily="34" charset="0"/>
              <a:buNone/>
            </a:pPr>
            <a:r>
              <a:rPr lang="ar-SA" sz="1200" dirty="0">
                <a:latin typeface="Arial"/>
                <a:cs typeface="Arial"/>
              </a:rPr>
              <a:t>بعد أن ينتهي الجميع، سنعود معاً كمجموعة أكبر للمناقشة. ما التحديات التي واجهتكم في إكمال التمرين؟ ما الأسئلة التي أثارتها؟ هل تناولت المجموعات الأخرى دراسة الحالة بشكل مختلف؟</a:t>
            </a:r>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18</a:t>
            </a:fld>
            <a:endParaRPr lang="ar-SA"/>
          </a:p>
        </p:txBody>
      </p:sp>
    </p:spTree>
    <p:extLst>
      <p:ext uri="{BB962C8B-B14F-4D97-AF65-F5344CB8AC3E}">
        <p14:creationId xmlns:p14="http://schemas.microsoft.com/office/powerpoint/2010/main" val="3578017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**مراجعة الرسائل الرئيسية من الجلسة.**</a:t>
            </a:r>
            <a:endParaRPr lang="ar-SA" b="1" dirty="0"/>
          </a:p>
          <a:p>
            <a:pPr rtl="1" eaLnBrk="1" hangingPunct="1">
              <a:spcBef>
                <a:spcPct val="0"/>
              </a:spcBef>
            </a:pPr>
            <a:endParaRPr lang="ar-SA" dirty="0"/>
          </a:p>
          <a:p>
            <a:pPr algn="r" rtl="1" eaLnBrk="1" hangingPunct="1">
              <a:spcBef>
                <a:spcPct val="0"/>
              </a:spcBef>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a:t>
            </a:r>
            <a:r>
              <a:rPr lang="ar-SA" b="1" baseline="0" dirty="0">
                <a:latin typeface="Arial"/>
                <a:cs typeface="Arial"/>
              </a:rPr>
              <a:t>أسئلة تحفيزية، حسب الحاجة: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eaLnBrk="1" hangingPunct="1">
              <a:spcBef>
                <a:spcPct val="0"/>
              </a:spcBef>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AA054DE3-A126-4268-9767-928E5A89904D}" type="slidenum">
              <a:rPr lang="en-US">
                <a:solidFill>
                  <a:prstClr val="black"/>
                </a:solidFill>
              </a:rPr>
              <a:pPr/>
              <a:t>19</a:t>
            </a:fld>
            <a:endParaRPr lang="ar-SA">
              <a:solidFill>
                <a:prstClr val="black"/>
              </a:solidFill>
            </a:endParaRPr>
          </a:p>
        </p:txBody>
      </p:sp>
    </p:spTree>
    <p:extLst>
      <p:ext uri="{BB962C8B-B14F-4D97-AF65-F5344CB8AC3E}">
        <p14:creationId xmlns:p14="http://schemas.microsoft.com/office/powerpoint/2010/main" val="1447201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15ب: استجابات إدارة الحالة لعنف الشريك ضد أجل النساء  والفتيات: الوساطة</a:t>
            </a:r>
          </a:p>
          <a:p>
            <a:pPr rtl="1"/>
            <a:endParaRPr lang="ar-SA" sz="1200" b="1" kern="1200" baseline="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ما الوساطة</a:t>
            </a:r>
          </a:p>
          <a:p>
            <a:pPr marL="171450" lvl="0" indent="-171450" algn="r" rtl="1">
              <a:buFont typeface="Arial" charset="0"/>
              <a:buChar char="•"/>
            </a:pPr>
            <a:r>
              <a:rPr lang="ar-SA" sz="1200" kern="1200" dirty="0">
                <a:solidFill>
                  <a:schemeClr val="tx1"/>
                </a:solidFill>
                <a:effectLst/>
                <a:latin typeface="Arial"/>
                <a:cs typeface="Arial"/>
              </a:rPr>
              <a:t>تحديد مخاطر وأخطار الوساطة في حالات عنف الشريك</a:t>
            </a:r>
          </a:p>
          <a:p>
            <a:pPr marL="171450" lvl="0" indent="-171450" algn="r" rtl="1">
              <a:buFont typeface="Arial" charset="0"/>
              <a:buChar char="•"/>
            </a:pPr>
            <a:r>
              <a:rPr lang="ar-SA" sz="1200" kern="1200" dirty="0">
                <a:solidFill>
                  <a:schemeClr val="tx1"/>
                </a:solidFill>
                <a:effectLst/>
                <a:latin typeface="Arial"/>
                <a:cs typeface="Arial"/>
              </a:rPr>
              <a:t>وصف دور العامل الاجتماعي في الوساطة وما يمكن للوسطاء القيام به لدعم الناجيات</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 ساعة واحدة و30 دقيقة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15ب.1 – مناقشة نموذج مخاطر الوساطة (واحد لكل مشارك)</a:t>
            </a:r>
          </a:p>
          <a:p>
            <a:pPr marL="171450" lvl="0" indent="-171450" algn="r" rtl="1">
              <a:buFont typeface="Arial" charset="0"/>
              <a:buChar char="•"/>
            </a:pPr>
            <a:r>
              <a:rPr lang="ar-SA" sz="1200" kern="1200" dirty="0">
                <a:solidFill>
                  <a:schemeClr val="tx1"/>
                </a:solidFill>
                <a:effectLst/>
                <a:latin typeface="Arial"/>
                <a:cs typeface="Arial"/>
              </a:rPr>
              <a:t>النشرة 15ب.2 - نشاط استنتاج الخلاصة</a:t>
            </a:r>
            <a:endParaRPr lang="ar-SA" sz="1200" kern="1200" dirty="0">
              <a:solidFill>
                <a:schemeClr val="tx1"/>
              </a:solidFill>
              <a:effectLst/>
              <a:latin typeface="Arial"/>
              <a:ea typeface="Arial"/>
              <a:cs typeface="Arial"/>
            </a:endParaRPr>
          </a:p>
          <a:p>
            <a:pPr marL="171450" lvl="0" indent="-171450" rtl="1">
              <a:buFont typeface="Arial" charset="0"/>
              <a:buChar char="•"/>
            </a:pPr>
            <a:endParaRPr lang="ar-SA" sz="1200" kern="1200" dirty="0">
              <a:solidFill>
                <a:schemeClr val="tx1"/>
              </a:solidFill>
              <a:effectLst/>
              <a:latin typeface="Arial"/>
              <a:ea typeface="Arial"/>
              <a:cs typeface="Arial"/>
            </a:endParaRPr>
          </a:p>
          <a:p>
            <a:pPr marL="0" indent="0" algn="r" rtl="1">
              <a:buFont typeface="Arial" charset="0"/>
              <a:buNone/>
            </a:pPr>
            <a:r>
              <a:rPr lang="ar-SA" smtClean="0">
                <a:latin typeface="Arial"/>
                <a:cs typeface="Arial"/>
              </a:rPr>
              <a:t> </a:t>
            </a: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دراسة حالة للنشرة 15ب.1</a:t>
            </a: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(1-4)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لماذا لا يوصى بها مع عنف الشريك؟ (5 – 6)</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مخاطر الوساطة (7-9)</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دور العامل الاجتماعي (10-12)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مناقشة مخاطر الوساطة (13)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قبل وأثناء وبعد الوساطة (14-16)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استنتاج الخلاصة (17)</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(18)</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r>
              <a:rPr lang="ar-SA" smtClean="0">
                <a:latin typeface="Arial"/>
                <a:cs typeface="Arial"/>
              </a:rPr>
              <a:t>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الوساطة هي إستراتيجية مشتركة في حالات عنف الشريك. وغالباً ما يتم طلبها من قبل الناجيات، ويدعمه العديد من ا لعاملين الاجتماعيين الذين يشعرون بالعجز عند مواجهة مثل هذه الحالات من العنف المستمر على المدى الطويل. من المهم عدم تقديم هذه الوحدة كتعليمات لعدم القيام بالوساطة، بل العمل مع المشاركين لمساعدتهم على الفهم بأنفسهم لماذا يمكن أن تكون الوساطة خطيرة ولماذا الوساطة ليست جزءاً من دور  العاملين الاجتماعيين.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ويمكن أيضاً أن يكون من المهم مساعدة  العاملين الاجتماعيين على فهم أن دورهم لا يتمثل في "إصلاح" حالة من عنف الشريك - أو أي نوع من العنف المبني على النوع الاجتماعي ؛ ولكن يكون دور العامل الاجتماعي هو مساعدة الناجية في التخفيف من الضرر، وأن يكون موجوداً للاستماع وتقديم الدعم. هذا بالفعل إنجاز كبير، نظراً لكل ما يحدث في حياة الناجية وما شعوره/شعورها.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ينبغي أن يكون لدى الميّسر فهم قوي لديناميكيات القوة التي تنطوي عليها حالات عنف الشريك (مثل عجلة السلطة والسيطرة ودورة العنف). وسيكون من المفيد أيضاً أن يكون الميسر على دراية بكيفية حدوث الوساطة غالباً في السياق المحلي؛ على سبيل المثال، من الذي يتوسط، من يقترح الوساطة، إلخ.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الوساطة هي عملية تفاوض وتسوية بين طرفين في نزاع ما، حيث يفترض مسبقاً وجود مستوى متساو من القوة. ولا تكون هذه هي الحالة حين يحدث عنف الشريك.</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فالوساطة في حالات عنف الشريك يمكن أن تخلق مخاطر إضافية على الناجيات، وفي الغالبية العظمى من الحالات لا تحقق النتائج المرجوة.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فإذا كان سيتم إجراء الوساطة، فمن الضروري ألا يعمل العامل الاجتماعي كوسيط. حيث ينبغي أن يكون الوسيط محايداً، وينبغي أن يكون العامل الاجتماعي دائماً إلى جانب الناجية.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وفي حالة إجراء الوساطة، يمكن أن يعمل العامل الاجتماعي مع الناجية ومع الوسيط لضمان أن العملية لا تخلق مخاطر إضافية قدر المستطاع.</a:t>
            </a:r>
            <a:r>
              <a:rPr lang="ar-SA" smtClean="0">
                <a:latin typeface="Arial"/>
                <a:cs typeface="Arial"/>
              </a:rPr>
              <a:t> </a:t>
            </a:r>
            <a:endParaRPr lang="ar-SA" sz="1200" kern="1200" dirty="0">
              <a:solidFill>
                <a:schemeClr val="tx1"/>
              </a:solidFill>
              <a:effectLst/>
              <a:latin typeface="Arial"/>
              <a:ea typeface="Arial"/>
              <a:cs typeface="Arial"/>
            </a:endParaRPr>
          </a:p>
          <a:p>
            <a:pPr rtl="1"/>
            <a:endParaRPr lang="ar-SA" sz="1200" b="1"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p>
        </p:txBody>
      </p:sp>
      <p:sp>
        <p:nvSpPr>
          <p:cNvPr id="34820" name="Slide Number Placeholder 3"/>
          <p:cNvSpPr>
            <a:spLocks noGrp="1"/>
          </p:cNvSpPr>
          <p:nvPr>
            <p:ph type="sldNum" sz="quarter" idx="5"/>
          </p:nvPr>
        </p:nvSpPr>
        <p:spPr bwMode="auto">
          <a:noFill/>
          <a:ln>
            <a:miter lim="800000"/>
            <a:headEnd/>
            <a:tailEnd/>
          </a:ln>
        </p:spPr>
        <p:txBody>
          <a:bodyPr/>
          <a:lstStyle/>
          <a:p>
            <a:pPr rtl="1"/>
            <a:fld id="{666DCC4B-34E9-4207-A5A4-579F4C08FF91}" type="slidenum">
              <a:rPr lang="en-US"/>
              <a:pPr/>
              <a:t>2</a:t>
            </a:fld>
            <a:endParaRPr lang="ar-SA"/>
          </a:p>
        </p:txBody>
      </p:sp>
    </p:spTree>
    <p:extLst>
      <p:ext uri="{BB962C8B-B14F-4D97-AF65-F5344CB8AC3E}">
        <p14:creationId xmlns:p14="http://schemas.microsoft.com/office/powerpoint/2010/main" val="2006529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في هذه الجلسة، سنركز على عنف الشريك والطرق المحددة التي نستجيب بها له أثناء إدارة الحالة. أهدافنا هي: </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1- فهم ما الوساطة.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2- تحديد مخاطر وأخطار الوساطة في حالات عنف الشريك</a:t>
            </a:r>
            <a:endParaRPr lang="ar-SA" dirty="0"/>
          </a:p>
          <a:p>
            <a:pPr marL="0" marR="0" lvl="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و3- وصف دور العامل الاجتماعي في الوساطة وما يمكن للوسطاء القيام به لدعم الناجيات.</a:t>
            </a:r>
            <a:endParaRPr lang="ar-SA" dirty="0"/>
          </a:p>
          <a:p>
            <a:pPr rtl="1"/>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3</a:t>
            </a:fld>
            <a:endParaRPr lang="ar-SA"/>
          </a:p>
        </p:txBody>
      </p:sp>
    </p:spTree>
    <p:extLst>
      <p:ext uri="{BB962C8B-B14F-4D97-AF65-F5344CB8AC3E}">
        <p14:creationId xmlns:p14="http://schemas.microsoft.com/office/powerpoint/2010/main" val="3499135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قراءة التعريف.</a:t>
            </a:r>
          </a:p>
          <a:p>
            <a:pPr rtl="1"/>
            <a:endParaRPr lang="ar-SA" baseline="0" dirty="0"/>
          </a:p>
          <a:p>
            <a:pPr algn="r" rtl="1"/>
            <a:r>
              <a:rPr lang="ar-SA" smtClean="0">
                <a:latin typeface="Arial"/>
                <a:cs typeface="Arial"/>
              </a:rPr>
              <a:t>إيلاء الاهتمام للكلمات المظللة.  </a:t>
            </a:r>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4</a:t>
            </a:fld>
            <a:endParaRPr lang="ar-SA"/>
          </a:p>
        </p:txBody>
      </p:sp>
    </p:spTree>
    <p:extLst>
      <p:ext uri="{BB962C8B-B14F-4D97-AF65-F5344CB8AC3E}">
        <p14:creationId xmlns:p14="http://schemas.microsoft.com/office/powerpoint/2010/main" val="335600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وكثيراً ما تكون الوساطة هي آلية لحل النزاعات؛ إلا أن العنف المنزلي هو وضع مختلف تماماً، ولأسباب كثيرة، يوصى بعدم استخدام الوساطة في حالات عنف الشريك. غير أن الناجيات كثيراً ما يطلبن من  العاملين الاجتماعيين توفير الوساطة في حالات العنف المنزلي. </a:t>
            </a:r>
          </a:p>
          <a:p>
            <a:pPr rtl="1"/>
            <a:endParaRPr lang="ar-SA" baseline="0" dirty="0"/>
          </a:p>
          <a:p>
            <a:pPr algn="r" rtl="1"/>
            <a:r>
              <a:rPr lang="ar-SA" smtClean="0">
                <a:latin typeface="Arial"/>
                <a:cs typeface="Arial"/>
              </a:rPr>
              <a:t>وبسبب هذا، من المهم أن نعرف المخاطر على كل من الناجية والعامل الاجتماعي وأن يكون لدينا مبادئ توجيهية لما يمكن وما ينبغي أن يكون عليه دورنا. </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وبالنسبة لكثير من الأشخاص في العديد من السياقات التي نعمل فيها، فإنهم سيعتقدون حقاً أن هذا هو الحل - ولا يكون هذا بالضرورة سوء نية ولكن في كثير من الأحيان يكون سوء فهم لهذه المسألة، وتعقيدها، وكيف أن الوساطة وعنف الشريك لا يتوافقان. </a:t>
            </a:r>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5</a:t>
            </a:fld>
            <a:endParaRPr lang="ar-SA"/>
          </a:p>
        </p:txBody>
      </p:sp>
    </p:spTree>
    <p:extLst>
      <p:ext uri="{BB962C8B-B14F-4D97-AF65-F5344CB8AC3E}">
        <p14:creationId xmlns:p14="http://schemas.microsoft.com/office/powerpoint/2010/main" val="3366966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كمجموعة، أود من الجميع إلقاء نظرة على المكونات الرئيسية للوساطة التي تظهر على الشريحة. وبمجرد أن تتاح لك الفرصة لمراجعة هذه الأمور، ما بعض المخاطر التي قد تحددها كأسباب لعدم توافق الوساطة في حالات عنف الشريك؟</a:t>
            </a:r>
          </a:p>
          <a:p>
            <a:pPr rtl="1"/>
            <a:endParaRPr lang="ar-SA" baseline="0" dirty="0"/>
          </a:p>
          <a:p>
            <a:pPr algn="r" rtl="1"/>
            <a:r>
              <a:rPr lang="ar-SA" b="1" baseline="0" dirty="0">
                <a:latin typeface="Arial"/>
                <a:cs typeface="Arial"/>
              </a:rPr>
              <a:t>*اكتب الردود على لوحة رسم بياني*</a:t>
            </a:r>
            <a:endParaRPr lang="ar-SA" b="1"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6</a:t>
            </a:fld>
            <a:endParaRPr lang="ar-SA"/>
          </a:p>
        </p:txBody>
      </p:sp>
    </p:spTree>
    <p:extLst>
      <p:ext uri="{BB962C8B-B14F-4D97-AF65-F5344CB8AC3E}">
        <p14:creationId xmlns:p14="http://schemas.microsoft.com/office/powerpoint/2010/main" val="2438526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دعونا نتمعن في كل من هذه للنظر في الخطر الذي تمثله الوساطة في حالة عنف الشريك.  (*انقر الشاشة للرسوم المتحركة*)</a:t>
            </a:r>
          </a:p>
          <a:p>
            <a:pPr rtl="1"/>
            <a:endParaRPr lang="ar-SA" baseline="0" dirty="0"/>
          </a:p>
          <a:p>
            <a:pPr algn="r" rtl="1"/>
            <a:r>
              <a:rPr lang="ar-SA" sz="1200" kern="1200" dirty="0">
                <a:solidFill>
                  <a:schemeClr val="tx1"/>
                </a:solidFill>
                <a:effectLst/>
                <a:latin typeface="Arial"/>
                <a:cs typeface="Arial"/>
              </a:rPr>
              <a:t>العامل الأساسي في عنف الشريك هو الاختلال في توازن السلطة بين الناجية والمعتدي، وهذا يعني أن هذه العلاقة غير متكافئة ومعقدة للغاية. </a:t>
            </a:r>
          </a:p>
          <a:p>
            <a:pPr rtl="1"/>
            <a:endParaRPr lang="ar-SA" sz="1200" kern="1200" baseline="0" dirty="0">
              <a:solidFill>
                <a:schemeClr val="tx1"/>
              </a:solidFill>
              <a:effectLst/>
              <a:latin typeface="Arial"/>
              <a:ea typeface="Arial"/>
              <a:cs typeface="Arial"/>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 وسيكون من الصعب جداً في السياقات التي نعمل فيها لإيجاد "طرف محايد" للوساطة نظراً للتحيز الثقافي والاجتماعي ضد الناجيات ولصالح المعتدين. فإذا كان الوسيط غير محايد، فلن يتم احترام حقوق الناجية.  </a:t>
            </a:r>
            <a:endParaRPr lang="ar-SA" sz="1200" kern="1200" dirty="0">
              <a:solidFill>
                <a:schemeClr val="tx1"/>
              </a:solidFill>
              <a:effectLst/>
              <a:latin typeface="Arial"/>
              <a:ea typeface="Arial"/>
              <a:cs typeface="Arial"/>
            </a:endParaRPr>
          </a:p>
          <a:p>
            <a:pPr rtl="1"/>
            <a:endParaRPr lang="ar-SA" sz="1200" kern="1200" baseline="0" dirty="0">
              <a:solidFill>
                <a:schemeClr val="tx1"/>
              </a:solidFill>
              <a:effectLst/>
              <a:latin typeface="Arial"/>
              <a:ea typeface="Arial"/>
              <a:cs typeface="Arial"/>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الغرض من الوساطة هو إيجاد حل يرضي كلا الشخصين؛ ولكن لا يمكن التوصل لتسوية عندما يتعلق الأمر بالعنف - فالحل الوحيد المقبول هو وقف العنف، ولكن  المعتدين هم الوحيدون الذين يمكنهم إيقافه. </a:t>
            </a:r>
            <a:endParaRPr lang="ar-SA" sz="1200" kern="1200" dirty="0">
              <a:solidFill>
                <a:schemeClr val="tx1"/>
              </a:solidFill>
              <a:effectLst/>
              <a:latin typeface="Arial"/>
              <a:ea typeface="Arial"/>
              <a:cs typeface="Arial"/>
            </a:endParaRPr>
          </a:p>
          <a:p>
            <a:pPr rtl="1"/>
            <a:endParaRPr lang="ar-SA" sz="1200"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تفترض عملية الوساطة أن كلا الشخصين يستطيع التكلم بحرية وثقة وأمان، وهو ما لا يكون عليه الأمر في كثير من الأحيان مع حالات عنف الشريك حيث قد تشعر الناجية بالتهديد أو الخوف. </a:t>
            </a:r>
          </a:p>
          <a:p>
            <a:pPr rtl="1"/>
            <a:endParaRPr lang="ar-SA" sz="1200" kern="1200" baseline="0" dirty="0">
              <a:solidFill>
                <a:schemeClr val="tx1"/>
              </a:solidFill>
              <a:effectLst/>
              <a:latin typeface="Arial"/>
              <a:ea typeface="Arial"/>
              <a:cs typeface="Arial"/>
            </a:endParaRPr>
          </a:p>
          <a:p>
            <a:pPr algn="r" rtl="1"/>
            <a:r>
              <a:rPr lang="ar-SA" sz="1200" kern="1200" baseline="0" dirty="0">
                <a:solidFill>
                  <a:schemeClr val="tx1"/>
                </a:solidFill>
                <a:effectLst/>
                <a:latin typeface="Arial"/>
                <a:cs typeface="Arial"/>
              </a:rPr>
              <a:t>كيف تختلف هذه مع المخاطر التي قمتم بتحديدها في النشاط السابق؟ هل هناك مخاطر مفقودة هنا؟</a:t>
            </a:r>
            <a:endParaRPr lang="ar-SA" baseline="0"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7</a:t>
            </a:fld>
            <a:endParaRPr lang="ar-SA"/>
          </a:p>
        </p:txBody>
      </p:sp>
    </p:spTree>
    <p:extLst>
      <p:ext uri="{BB962C8B-B14F-4D97-AF65-F5344CB8AC3E}">
        <p14:creationId xmlns:p14="http://schemas.microsoft.com/office/powerpoint/2010/main" val="22472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وفيما يلي بعض المخاطر الإضافية التي تأتي مع الوساطة. </a:t>
            </a:r>
            <a:r>
              <a:rPr lang="ar-SA" sz="1200" kern="1200" dirty="0">
                <a:solidFill>
                  <a:schemeClr val="tx1"/>
                </a:solidFill>
                <a:effectLst/>
                <a:latin typeface="Arial"/>
                <a:cs typeface="Arial"/>
              </a:rPr>
              <a:t>هناك خطر كبير للوم الناجيات أثناء عملية الوساطة. سيكون لدى المعتدي، الذي اعتاد إلقاء اللوم على الناجية، منبر للتعبير عن موقفه، ونظراً للمعايير الثقافية والاجتماعية القائمة، فقد يبدو مقنعاً للوسيط.</a:t>
            </a:r>
          </a:p>
          <a:p>
            <a:pPr rtl="1"/>
            <a:endParaRPr lang="ar-SA" dirty="0"/>
          </a:p>
          <a:p>
            <a:pPr algn="r" rtl="1"/>
            <a:r>
              <a:rPr lang="ar-SA" smtClean="0">
                <a:latin typeface="Arial"/>
                <a:cs typeface="Arial"/>
              </a:rPr>
              <a:t>هناك أيضاً بعض المخاطر التي تأتي مع مشاركتك  كعامل اجتماعي. قد تخاطر بأن يُنظر إليك على أنك تنحاز للمعتدي. قد ينظر أيضاً إلى مشاركتك في العملية على أنها اعتماد للوساطة كحل "جيد" لحالات عنف الشريك.</a:t>
            </a:r>
          </a:p>
          <a:p>
            <a:pPr rtl="1"/>
            <a:endParaRPr lang="ar-SA" dirty="0"/>
          </a:p>
          <a:p>
            <a:pPr algn="r" rtl="1"/>
            <a:r>
              <a:rPr lang="ar-SA" smtClean="0">
                <a:latin typeface="Arial"/>
                <a:cs typeface="Arial"/>
              </a:rPr>
              <a:t>وأخيراً، من المهم ملاحظة أن هناك خطراً يتمثل في أن العنف سيزداد فعلياً بعد العملية. وهذا يضع الناجية، وكذلك أنت  كعامل اجتماعي، في خطر.</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8</a:t>
            </a:fld>
            <a:endParaRPr lang="ar-SA"/>
          </a:p>
        </p:txBody>
      </p:sp>
    </p:spTree>
    <p:extLst>
      <p:ext uri="{BB962C8B-B14F-4D97-AF65-F5344CB8AC3E}">
        <p14:creationId xmlns:p14="http://schemas.microsoft.com/office/powerpoint/2010/main" val="4291224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ونحن لا نوصي بالوساطة في حالات عنف الشريك. فنحن نعلم أن الوساطة في حالات عنف الشريك أمر صعب إن لم يكن من المستحيل القيام به بسبب اختلال التوازن في القوة بين المعتدين ومن يعتدون عليهن. </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D013D684-F85B-4133-BA8C-3BFE77AAA7EA}" type="slidenum">
              <a:rPr lang="en-US" smtClean="0"/>
              <a:pPr/>
              <a:t>9</a:t>
            </a:fld>
            <a:endParaRPr lang="ar-SA"/>
          </a:p>
        </p:txBody>
      </p:sp>
    </p:spTree>
    <p:extLst>
      <p:ext uri="{BB962C8B-B14F-4D97-AF65-F5344CB8AC3E}">
        <p14:creationId xmlns:p14="http://schemas.microsoft.com/office/powerpoint/2010/main" val="28790238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08064"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839" r:id="rId23"/>
    <p:sldLayoutId id="2147483840"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4543" y="1498899"/>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a:t>
            </a:r>
            <a:r>
              <a:rPr lang="ar-SA" sz="3400" b="1">
                <a:latin typeface="Arial"/>
                <a:cs typeface="Arial"/>
              </a:rPr>
              <a:t>الاجتماعي </a:t>
            </a:r>
            <a:r>
              <a:rPr lang="ar-SA" sz="3400" b="1" smtClean="0">
                <a:latin typeface="Arial"/>
                <a:cs typeface="Arial"/>
              </a:rPr>
              <a:t>بين </a:t>
            </a:r>
            <a:r>
              <a:rPr lang="ar-SA" sz="3400" b="1" dirty="0">
                <a:latin typeface="Arial"/>
                <a:cs typeface="Arial"/>
              </a:rPr>
              <a:t>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مناقشة المخاطر مع الناجيات</a:t>
            </a:r>
          </a:p>
        </p:txBody>
      </p:sp>
      <p:sp>
        <p:nvSpPr>
          <p:cNvPr id="3" name="Content Placeholder 2"/>
          <p:cNvSpPr>
            <a:spLocks noGrp="1"/>
          </p:cNvSpPr>
          <p:nvPr>
            <p:ph idx="1"/>
          </p:nvPr>
        </p:nvSpPr>
        <p:spPr>
          <a:xfrm>
            <a:off x="1267328" y="1780675"/>
            <a:ext cx="9972925" cy="4692313"/>
          </a:xfrm>
        </p:spPr>
        <p:txBody>
          <a:bodyPr/>
          <a:lstStyle/>
          <a:p>
            <a:pPr algn="r" rtl="1"/>
            <a:r>
              <a:rPr lang="ar-SA" sz="2800" b="1" spc="0" dirty="0">
                <a:solidFill>
                  <a:schemeClr val="tx1"/>
                </a:solidFill>
                <a:latin typeface="Arial"/>
                <a:cs typeface="Arial"/>
              </a:rPr>
              <a:t>إذا طلبت الناجية الوساطة أو طُلب منها القيام بذلك من قبل شخص آخر (المعتدي أو أحد أفراد الأسرة أو أحد قادة المجتمع)، فمن المهم أن تعمل مع الناجية لفهم مخاطر الوساطة</a:t>
            </a:r>
            <a:r>
              <a:rPr lang="ar-SA" sz="2800" spc="0" dirty="0">
                <a:solidFill>
                  <a:schemeClr val="tx1"/>
                </a:solidFill>
                <a:latin typeface="Arial"/>
                <a:cs typeface="Arial"/>
              </a:rPr>
              <a:t>:</a:t>
            </a:r>
          </a:p>
          <a:p>
            <a:pPr rtl="1"/>
            <a:endParaRPr lang="ar-SA" sz="1200" spc="0" dirty="0">
              <a:solidFill>
                <a:schemeClr val="tx1"/>
              </a:solidFill>
            </a:endParaRPr>
          </a:p>
          <a:p>
            <a:pPr lvl="3" indent="-457200" algn="r" rtl="1">
              <a:buFont typeface="Arial" panose="020B0604020202020204" pitchFamily="34" charset="0"/>
              <a:buChar char="•"/>
            </a:pPr>
            <a:r>
              <a:rPr lang="ar-SA" sz="2800" spc="0" dirty="0">
                <a:solidFill>
                  <a:schemeClr val="tx1"/>
                </a:solidFill>
                <a:latin typeface="Arial"/>
                <a:cs typeface="Arial"/>
              </a:rPr>
              <a:t>سيكون عليها مواجهة المعتدي</a:t>
            </a:r>
          </a:p>
          <a:p>
            <a:pPr lvl="3" indent="-457200" algn="r" rtl="1">
              <a:buFont typeface="Arial" panose="020B0604020202020204" pitchFamily="34" charset="0"/>
              <a:buChar char="•"/>
            </a:pPr>
            <a:r>
              <a:rPr lang="ar-SA" sz="2800" spc="0" dirty="0">
                <a:solidFill>
                  <a:schemeClr val="tx1"/>
                </a:solidFill>
                <a:latin typeface="Arial"/>
                <a:cs typeface="Arial"/>
              </a:rPr>
              <a:t>سيطلب منها تقديم تنازلات أو التخلي عن شيء ما - وهذا يفترض أنها فعلت شيئا خاطئاً </a:t>
            </a:r>
          </a:p>
          <a:p>
            <a:pPr lvl="3" indent="-457200" algn="r" rtl="1">
              <a:buFont typeface="Arial" panose="020B0604020202020204" pitchFamily="34" charset="0"/>
              <a:buChar char="•"/>
            </a:pPr>
            <a:r>
              <a:rPr lang="ar-SA" sz="2800" spc="0" dirty="0">
                <a:solidFill>
                  <a:schemeClr val="tx1"/>
                </a:solidFill>
                <a:latin typeface="Arial"/>
                <a:cs typeface="Arial"/>
              </a:rPr>
              <a:t>قد لا يكون الوسيط محايداً أو مدركاً لديناميكيات الاعتداء</a:t>
            </a:r>
          </a:p>
          <a:p>
            <a:pPr lvl="3" indent="-457200" algn="r" rtl="1">
              <a:buFont typeface="Arial" panose="020B0604020202020204" pitchFamily="34" charset="0"/>
              <a:buChar char="•"/>
            </a:pPr>
            <a:r>
              <a:rPr lang="ar-SA" sz="2800" spc="0" dirty="0">
                <a:solidFill>
                  <a:schemeClr val="tx1"/>
                </a:solidFill>
                <a:latin typeface="Arial"/>
                <a:cs typeface="Arial"/>
              </a:rPr>
              <a:t>قد يزداد العنف بعد العملية </a:t>
            </a:r>
          </a:p>
        </p:txBody>
      </p:sp>
    </p:spTree>
    <p:extLst>
      <p:ext uri="{BB962C8B-B14F-4D97-AF65-F5344CB8AC3E}">
        <p14:creationId xmlns:p14="http://schemas.microsoft.com/office/powerpoint/2010/main" val="3237424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الوساطة تحدث بالفعل...ما العمل الآن؟</a:t>
            </a:r>
          </a:p>
        </p:txBody>
      </p:sp>
      <p:sp>
        <p:nvSpPr>
          <p:cNvPr id="3" name="Content Placeholder 2"/>
          <p:cNvSpPr>
            <a:spLocks noGrp="1"/>
          </p:cNvSpPr>
          <p:nvPr>
            <p:ph idx="1"/>
          </p:nvPr>
        </p:nvSpPr>
        <p:spPr>
          <a:xfrm>
            <a:off x="1447800" y="2286000"/>
            <a:ext cx="9720262" cy="4022725"/>
          </a:xfrm>
        </p:spPr>
        <p:txBody>
          <a:bodyPr/>
          <a:lstStyle/>
          <a:p>
            <a:pPr algn="r" rtl="1"/>
            <a:r>
              <a:rPr lang="ar-SA" sz="2800" spc="0" dirty="0">
                <a:solidFill>
                  <a:schemeClr val="tx1"/>
                </a:solidFill>
                <a:latin typeface="Arial"/>
                <a:cs typeface="Arial"/>
              </a:rPr>
              <a:t>بعد مناقشة مخاطر الوساطة مع الناجية، فقد يظل القرار الذي تتخذه هو المضي قدماً في عملية الوساطة (أو قد لا يكون لديها الخيار).</a:t>
            </a:r>
          </a:p>
          <a:p>
            <a:pPr algn="r" rtl="1"/>
            <a:r>
              <a:rPr lang="ar-SA" spc="0" dirty="0" smtClean="0">
                <a:latin typeface="Arial"/>
                <a:cs typeface="Arial"/>
              </a:rPr>
              <a:t> </a:t>
            </a:r>
          </a:p>
          <a:p>
            <a:pPr algn="r" rtl="1"/>
            <a:r>
              <a:rPr lang="ar-SA" sz="2800" spc="0" dirty="0">
                <a:solidFill>
                  <a:schemeClr val="tx1"/>
                </a:solidFill>
                <a:latin typeface="Arial"/>
                <a:cs typeface="Arial"/>
              </a:rPr>
              <a:t>في هذه الحالة، هناك احتياطات وأساليب يمكنها أن تساعد في جعل العملية أكثر أماناً ودعماً واستجابة.</a:t>
            </a:r>
          </a:p>
          <a:p>
            <a:pPr rtl="1"/>
            <a:endParaRPr lang="ar-SA" sz="2800" spc="0" dirty="0">
              <a:solidFill>
                <a:schemeClr val="tx1"/>
              </a:solidFill>
            </a:endParaRPr>
          </a:p>
        </p:txBody>
      </p:sp>
    </p:spTree>
    <p:extLst>
      <p:ext uri="{BB962C8B-B14F-4D97-AF65-F5344CB8AC3E}">
        <p14:creationId xmlns:p14="http://schemas.microsoft.com/office/powerpoint/2010/main" val="1633425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دور العامل الاجتماعي</a:t>
            </a:r>
          </a:p>
        </p:txBody>
      </p:sp>
      <p:sp>
        <p:nvSpPr>
          <p:cNvPr id="5" name="Content Placeholder 4"/>
          <p:cNvSpPr>
            <a:spLocks noGrp="1"/>
          </p:cNvSpPr>
          <p:nvPr>
            <p:ph idx="1"/>
          </p:nvPr>
        </p:nvSpPr>
        <p:spPr>
          <a:xfrm>
            <a:off x="1447800" y="1756612"/>
            <a:ext cx="9720262" cy="4552114"/>
          </a:xfrm>
        </p:spPr>
        <p:txBody>
          <a:bodyPr/>
          <a:lstStyle/>
          <a:p>
            <a:pPr algn="r" rtl="1"/>
            <a:r>
              <a:rPr lang="ar-SA" sz="2400" b="1" spc="0" dirty="0">
                <a:solidFill>
                  <a:schemeClr val="tx1"/>
                </a:solidFill>
                <a:latin typeface="Arial"/>
                <a:cs typeface="Arial"/>
              </a:rPr>
              <a:t>عدم التوسط مطلقاً!</a:t>
            </a:r>
          </a:p>
          <a:p>
            <a:pPr lvl="1" indent="-457200" algn="r" rtl="1">
              <a:buFont typeface="Arial" pitchFamily="34" charset="0"/>
              <a:buChar char="•"/>
            </a:pPr>
            <a:r>
              <a:rPr lang="ar-SA" sz="2400" spc="0" dirty="0">
                <a:solidFill>
                  <a:schemeClr val="tx1"/>
                </a:solidFill>
                <a:latin typeface="Arial"/>
                <a:cs typeface="Arial"/>
              </a:rPr>
              <a:t>باعتبارك عامل اجتماعي، ينبغي ألا تكون وسيطاً، بل أن تكون بمثابة مناصراً وداعماً للناجيات؛ فلا يمكننا ولا ينبغي لنا أن نكون محايدين</a:t>
            </a:r>
          </a:p>
          <a:p>
            <a:pPr indent="-457200" algn="r" rtl="1">
              <a:buFont typeface="Arial" pitchFamily="34" charset="0"/>
              <a:buChar char="•"/>
            </a:pPr>
            <a:r>
              <a:rPr lang="ar-SA" sz="2400" spc="0" dirty="0">
                <a:solidFill>
                  <a:schemeClr val="tx1"/>
                </a:solidFill>
                <a:latin typeface="Arial"/>
                <a:cs typeface="Arial"/>
              </a:rPr>
              <a:t>مناصرة الناجيات - قبل الوساطة وأثنائھا وبعدها</a:t>
            </a:r>
          </a:p>
          <a:p>
            <a:pPr indent="-457200" algn="r" rtl="1">
              <a:buFont typeface="Arial" pitchFamily="34" charset="0"/>
              <a:buChar char="•"/>
            </a:pPr>
            <a:r>
              <a:rPr lang="ar-SA" sz="2400" spc="0" dirty="0">
                <a:solidFill>
                  <a:schemeClr val="tx1"/>
                </a:solidFill>
                <a:latin typeface="Arial"/>
                <a:cs typeface="Arial"/>
              </a:rPr>
              <a:t>مشاركة أكبر قدر ممكن من المعلومات مع الناجية</a:t>
            </a:r>
          </a:p>
          <a:p>
            <a:pPr indent="-457200" algn="r" rtl="1">
              <a:buFont typeface="Arial" pitchFamily="34" charset="0"/>
              <a:buChar char="•"/>
            </a:pPr>
            <a:r>
              <a:rPr lang="ar-SA" sz="2400" spc="0" dirty="0">
                <a:solidFill>
                  <a:schemeClr val="tx1"/>
                </a:solidFill>
                <a:latin typeface="Arial"/>
                <a:cs typeface="Arial"/>
              </a:rPr>
              <a:t>العمل مع الوسطاء قبل الوساطة، ومواصلة التواصل مع البرامج/القطاعات الأخرى إذا كان مفيداً</a:t>
            </a:r>
          </a:p>
          <a:p>
            <a:pPr indent="-457200" algn="r" rtl="1">
              <a:buFont typeface="Arial" pitchFamily="34" charset="0"/>
              <a:buChar char="•"/>
            </a:pPr>
            <a:r>
              <a:rPr lang="ar-SA" sz="2400" spc="0" dirty="0">
                <a:solidFill>
                  <a:schemeClr val="tx1"/>
                </a:solidFill>
                <a:latin typeface="Arial"/>
                <a:cs typeface="Arial"/>
              </a:rPr>
              <a:t>دعم الناجيات باستمرار، لا سيما بعد الوساطة مع احتمال وجود نتائج ضارة للعملية</a:t>
            </a:r>
          </a:p>
        </p:txBody>
      </p:sp>
    </p:spTree>
    <p:extLst>
      <p:ext uri="{BB962C8B-B14F-4D97-AF65-F5344CB8AC3E}">
        <p14:creationId xmlns:p14="http://schemas.microsoft.com/office/powerpoint/2010/main" val="781538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smtClean="0">
                <a:latin typeface="Arial"/>
                <a:cs typeface="Arial"/>
              </a:rPr>
              <a:t>فوائد مشاركة العامل الاجتماعي</a:t>
            </a:r>
          </a:p>
        </p:txBody>
      </p:sp>
      <p:sp>
        <p:nvSpPr>
          <p:cNvPr id="3" name="Content Placeholder 2"/>
          <p:cNvSpPr>
            <a:spLocks noGrp="1"/>
          </p:cNvSpPr>
          <p:nvPr>
            <p:ph idx="1"/>
          </p:nvPr>
        </p:nvSpPr>
        <p:spPr>
          <a:xfrm>
            <a:off x="1447800" y="1732548"/>
            <a:ext cx="9720262" cy="5125452"/>
          </a:xfrm>
        </p:spPr>
        <p:txBody>
          <a:bodyPr/>
          <a:lstStyle/>
          <a:p>
            <a:pPr algn="r" rtl="1"/>
            <a:r>
              <a:rPr lang="ar-SA" sz="2000" spc="0" dirty="0">
                <a:solidFill>
                  <a:schemeClr val="tx1"/>
                </a:solidFill>
                <a:latin typeface="Arial"/>
                <a:cs typeface="Arial"/>
              </a:rPr>
              <a:t>إذا كانت الوساطة ستمضي قدماً بغض النظر عن أي شيء، فيمكن أن تؤثر مشاركتك على العملية لجعلها أكثر أماناً وعدلاً. تتضمن بعض الفوائد المحتملة ما يلي:</a:t>
            </a:r>
          </a:p>
          <a:p>
            <a:pPr rtl="1"/>
            <a:endParaRPr lang="ar-SA" sz="2000" spc="0" dirty="0">
              <a:solidFill>
                <a:schemeClr val="tx1"/>
              </a:solidFill>
            </a:endParaRPr>
          </a:p>
          <a:p>
            <a:pPr lvl="2" indent="-457200" algn="r" rtl="1">
              <a:buFont typeface="Arial" panose="020B0604020202020204" pitchFamily="34" charset="0"/>
              <a:buChar char="•"/>
            </a:pPr>
            <a:r>
              <a:rPr lang="ar-SA" sz="2000" spc="0" dirty="0">
                <a:solidFill>
                  <a:schemeClr val="tx1"/>
                </a:solidFill>
                <a:latin typeface="Arial"/>
                <a:cs typeface="Arial"/>
              </a:rPr>
              <a:t>يمكن مناقشة بعض الخيارات لزيادة مستويات الراحة للناجية كنتيجة لمعرفتك</a:t>
            </a:r>
          </a:p>
          <a:p>
            <a:pPr lvl="2" indent="-457200" algn="r" rtl="1">
              <a:buFont typeface="Arial" panose="020B0604020202020204" pitchFamily="34" charset="0"/>
              <a:buChar char="•"/>
            </a:pPr>
            <a:r>
              <a:rPr lang="ar-SA" sz="2000" spc="0" dirty="0">
                <a:solidFill>
                  <a:schemeClr val="tx1"/>
                </a:solidFill>
                <a:latin typeface="Arial"/>
                <a:cs typeface="Arial"/>
              </a:rPr>
              <a:t>يمكن توضيح الخطوط الحمراء الواضحة، ولن يتم تبرير الاعتداء أو التوصل لتسوية فيما يتعلق به إذا كنت تقوم بالدفاع</a:t>
            </a:r>
          </a:p>
          <a:p>
            <a:pPr lvl="2" indent="-457200" algn="r" rtl="1">
              <a:buFont typeface="Arial" panose="020B0604020202020204" pitchFamily="34" charset="0"/>
              <a:buChar char="•"/>
            </a:pPr>
            <a:r>
              <a:rPr lang="ar-SA" sz="2000" spc="0" dirty="0">
                <a:solidFill>
                  <a:schemeClr val="tx1"/>
                </a:solidFill>
                <a:latin typeface="Arial"/>
                <a:cs typeface="Arial"/>
              </a:rPr>
              <a:t>استهداف القادة/الوسطاء لتلقي فرص التدريب </a:t>
            </a:r>
          </a:p>
          <a:p>
            <a:pPr lvl="2" indent="-457200" algn="r" rtl="1">
              <a:buFont typeface="Arial" panose="020B0604020202020204" pitchFamily="34" charset="0"/>
              <a:buChar char="•"/>
            </a:pPr>
            <a:r>
              <a:rPr lang="ar-SA" sz="2000" spc="0" dirty="0">
                <a:solidFill>
                  <a:schemeClr val="tx1"/>
                </a:solidFill>
                <a:latin typeface="Arial"/>
                <a:cs typeface="Arial"/>
              </a:rPr>
              <a:t>حيثما كان ذلك ممكناً، إشراك أولئك الذين تعرف أنهم سيكونون حلفاء للناجية بشكلٍ أكبر كوسطاء</a:t>
            </a:r>
          </a:p>
          <a:p>
            <a:pPr lvl="2" indent="-457200" algn="r" rtl="1">
              <a:buFont typeface="Arial" panose="020B0604020202020204" pitchFamily="34" charset="0"/>
              <a:buChar char="•"/>
            </a:pPr>
            <a:r>
              <a:rPr lang="ar-SA" sz="2000" spc="0" dirty="0">
                <a:solidFill>
                  <a:schemeClr val="tx1"/>
                </a:solidFill>
                <a:latin typeface="Arial"/>
                <a:cs typeface="Arial"/>
              </a:rPr>
              <a:t>يمكن أن يتم العمل مع الوسيط بشكلٍ مسبق لتعزيز فهم عنف الشريك وجعل العملية أكثر دعماً</a:t>
            </a:r>
          </a:p>
          <a:p>
            <a:pPr lvl="2" indent="-457200" algn="r" rtl="1">
              <a:buFont typeface="Arial" panose="020B0604020202020204" pitchFamily="34" charset="0"/>
              <a:buChar char="•"/>
            </a:pPr>
            <a:r>
              <a:rPr lang="ar-SA" sz="2000" spc="0" dirty="0">
                <a:solidFill>
                  <a:schemeClr val="tx1"/>
                </a:solidFill>
                <a:latin typeface="Arial"/>
                <a:cs typeface="Arial"/>
              </a:rPr>
              <a:t>بعد الوساطة، يمكنك الرجوع إلى الاتفاقية والتحدث مع الأشخاص الذين يمكنهم التأثير في الامتثال </a:t>
            </a:r>
          </a:p>
          <a:p>
            <a:pPr rtl="1"/>
            <a:endParaRPr lang="ar-SA" sz="2000" spc="0" dirty="0">
              <a:solidFill>
                <a:schemeClr val="tx1"/>
              </a:solidFill>
            </a:endParaRPr>
          </a:p>
        </p:txBody>
      </p:sp>
    </p:spTree>
    <p:extLst>
      <p:ext uri="{BB962C8B-B14F-4D97-AF65-F5344CB8AC3E}">
        <p14:creationId xmlns:p14="http://schemas.microsoft.com/office/powerpoint/2010/main" val="572045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8487" y="2419659"/>
            <a:ext cx="4769556" cy="1545564"/>
          </a:xfrm>
        </p:spPr>
        <p:txBody>
          <a:bodyPr>
            <a:normAutofit/>
          </a:bodyPr>
          <a:lstStyle/>
          <a:p>
            <a:pPr rtl="1">
              <a:lnSpc>
                <a:spcPct val="100000"/>
              </a:lnSpc>
            </a:pPr>
            <a:r>
              <a:rPr lang="ar-SA" spc="0" smtClean="0">
                <a:latin typeface="Arial"/>
                <a:cs typeface="Arial"/>
              </a:rPr>
              <a:t>النشاط:</a:t>
            </a:r>
            <a:r>
              <a:rPr spc="0"/>
              <a:t/>
            </a:r>
            <a:br>
              <a:rPr spc="0"/>
            </a:br>
            <a:r>
              <a:rPr lang="ar-SA" spc="0" smtClean="0">
                <a:latin typeface="Arial"/>
                <a:cs typeface="Arial"/>
              </a:rPr>
              <a:t> مناقشة مخاطر الوساطة </a:t>
            </a:r>
          </a:p>
        </p:txBody>
      </p:sp>
      <p:sp>
        <p:nvSpPr>
          <p:cNvPr id="3" name="Content Placeholder 2"/>
          <p:cNvSpPr>
            <a:spLocks noGrp="1"/>
          </p:cNvSpPr>
          <p:nvPr>
            <p:ph idx="1"/>
          </p:nvPr>
        </p:nvSpPr>
        <p:spPr>
          <a:xfrm>
            <a:off x="663222" y="860778"/>
            <a:ext cx="4768515" cy="5053469"/>
          </a:xfrm>
        </p:spPr>
        <p:txBody>
          <a:bodyPr>
            <a:normAutofit lnSpcReduction="10000"/>
          </a:bodyPr>
          <a:lstStyle/>
          <a:p>
            <a:pPr marL="0" algn="r" rtl="1">
              <a:buFont typeface="Arial" pitchFamily="34" charset="0"/>
              <a:buChar char="•"/>
            </a:pPr>
            <a:r>
              <a:rPr lang="ar-SA" sz="2800" dirty="0">
                <a:solidFill>
                  <a:schemeClr val="tx1"/>
                </a:solidFill>
                <a:latin typeface="Arial"/>
                <a:cs typeface="Arial"/>
              </a:rPr>
              <a:t>في هذا  لعب الأدوار سوف أكون العامل الاجتماعي وسأناقش مخاطر الوساطة مع الناجية. </a:t>
            </a:r>
          </a:p>
          <a:p>
            <a:pPr marL="0" algn="r" rtl="1">
              <a:buFont typeface="Arial" pitchFamily="34" charset="0"/>
              <a:buChar char="•"/>
            </a:pPr>
            <a:r>
              <a:rPr lang="ar-SA" sz="2800" dirty="0">
                <a:solidFill>
                  <a:schemeClr val="tx1"/>
                </a:solidFill>
                <a:latin typeface="Arial"/>
                <a:cs typeface="Arial"/>
              </a:rPr>
              <a:t>وتقوم بقية المجموعة بملاحظة لعب الأدوار. </a:t>
            </a:r>
          </a:p>
          <a:p>
            <a:pPr marL="0" algn="r" rtl="1">
              <a:buFont typeface="Arial" pitchFamily="34" charset="0"/>
              <a:buChar char="•"/>
            </a:pPr>
            <a:r>
              <a:rPr lang="ar-SA" sz="2800" dirty="0">
                <a:solidFill>
                  <a:schemeClr val="tx1"/>
                </a:solidFill>
                <a:latin typeface="Arial"/>
                <a:cs typeface="Arial"/>
              </a:rPr>
              <a:t>ما الذي قمت به بشكل جيد كالعامل الاجتماعي؟ ما الذي يمكنني تحسينه؟ كيف تعتقد أنك قد تشعر إذا كنت في موقف الناجية في هذه الحالة؟</a:t>
            </a:r>
          </a:p>
        </p:txBody>
      </p:sp>
    </p:spTree>
    <p:extLst>
      <p:ext uri="{BB962C8B-B14F-4D97-AF65-F5344CB8AC3E}">
        <p14:creationId xmlns:p14="http://schemas.microsoft.com/office/powerpoint/2010/main" val="181363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قبل الوساطة</a:t>
            </a:r>
          </a:p>
        </p:txBody>
      </p:sp>
      <p:sp>
        <p:nvSpPr>
          <p:cNvPr id="3" name="Content Placeholder 2"/>
          <p:cNvSpPr>
            <a:spLocks noGrp="1"/>
          </p:cNvSpPr>
          <p:nvPr>
            <p:ph idx="1"/>
          </p:nvPr>
        </p:nvSpPr>
        <p:spPr>
          <a:xfrm>
            <a:off x="1447800" y="1804738"/>
            <a:ext cx="9720262" cy="4503988"/>
          </a:xfrm>
        </p:spPr>
        <p:txBody>
          <a:bodyPr>
            <a:normAutofit/>
          </a:bodyPr>
          <a:lstStyle/>
          <a:p>
            <a:pPr marL="128016" lvl="1" indent="0" algn="r" rtl="1">
              <a:buNone/>
            </a:pPr>
            <a:r>
              <a:rPr lang="ar-SA" sz="2200" b="1" spc="0" dirty="0">
                <a:solidFill>
                  <a:schemeClr val="tx1"/>
                </a:solidFill>
                <a:latin typeface="Arial"/>
                <a:cs typeface="Arial"/>
              </a:rPr>
              <a:t>اجتمع مع الناجية بمفردكما لإطلاعها على ما يلي:</a:t>
            </a:r>
          </a:p>
          <a:p>
            <a:pPr lvl="2" algn="r" rtl="1">
              <a:buFont typeface="Arial" panose="020B0604020202020204" pitchFamily="34" charset="0"/>
              <a:buChar char="•"/>
            </a:pPr>
            <a:r>
              <a:rPr lang="ar-SA" sz="1800" spc="0" dirty="0">
                <a:solidFill>
                  <a:schemeClr val="tx1"/>
                </a:solidFill>
                <a:latin typeface="Arial"/>
                <a:cs typeface="Arial"/>
              </a:rPr>
              <a:t>الخيارات البديلة لتسوية المنازعات</a:t>
            </a:r>
          </a:p>
          <a:p>
            <a:pPr lvl="2" algn="r" rtl="1">
              <a:buFont typeface="Arial" panose="020B0604020202020204" pitchFamily="34" charset="0"/>
              <a:buChar char="•"/>
            </a:pPr>
            <a:r>
              <a:rPr lang="ar-SA" sz="1800" spc="0" dirty="0">
                <a:solidFill>
                  <a:schemeClr val="tx1"/>
                </a:solidFill>
                <a:latin typeface="Arial"/>
                <a:cs typeface="Arial"/>
              </a:rPr>
              <a:t>كيفية عمل عملية الوساطة</a:t>
            </a:r>
          </a:p>
          <a:p>
            <a:pPr lvl="2" algn="r" rtl="1">
              <a:buFont typeface="Arial" panose="020B0604020202020204" pitchFamily="34" charset="0"/>
              <a:buChar char="•"/>
            </a:pPr>
            <a:r>
              <a:rPr lang="ar-SA" sz="1800" spc="0" dirty="0">
                <a:solidFill>
                  <a:schemeClr val="tx1"/>
                </a:solidFill>
                <a:latin typeface="Arial"/>
                <a:cs typeface="Arial"/>
              </a:rPr>
              <a:t>خيارات لجعل عملية الوساطة أكثر عدلاً (مثل الوساطة "المكوكية"، وإرسال إشارة إلى العامل الاجتماعي، وإعداد بيان مكتوب)</a:t>
            </a:r>
          </a:p>
          <a:p>
            <a:pPr lvl="2" algn="r" rtl="1">
              <a:buFont typeface="Arial" panose="020B0604020202020204" pitchFamily="34" charset="0"/>
              <a:buChar char="•"/>
            </a:pPr>
            <a:r>
              <a:rPr lang="ar-SA" sz="1800" spc="0" dirty="0">
                <a:solidFill>
                  <a:schemeClr val="tx1"/>
                </a:solidFill>
                <a:latin typeface="Arial"/>
                <a:cs typeface="Arial"/>
              </a:rPr>
              <a:t>دورها في الوساطة</a:t>
            </a:r>
          </a:p>
          <a:p>
            <a:pPr lvl="2" algn="r" rtl="1">
              <a:buFont typeface="Arial" panose="020B0604020202020204" pitchFamily="34" charset="0"/>
              <a:buChar char="•"/>
            </a:pPr>
            <a:r>
              <a:rPr lang="ar-SA" sz="1800" spc="0" dirty="0">
                <a:solidFill>
                  <a:schemeClr val="tx1"/>
                </a:solidFill>
                <a:latin typeface="Arial"/>
                <a:cs typeface="Arial"/>
              </a:rPr>
              <a:t>دور الوسيط في العملية</a:t>
            </a:r>
          </a:p>
          <a:p>
            <a:pPr marL="128016" lvl="1" indent="0" algn="r" rtl="1">
              <a:buNone/>
            </a:pPr>
            <a:r>
              <a:rPr lang="ar-SA" sz="2200" b="1" spc="0" dirty="0">
                <a:solidFill>
                  <a:schemeClr val="tx1"/>
                </a:solidFill>
                <a:latin typeface="Arial"/>
                <a:cs typeface="Arial"/>
              </a:rPr>
              <a:t>مساعدة الناجية في ترتيبات السلامة</a:t>
            </a:r>
          </a:p>
          <a:p>
            <a:pPr marL="128016" lvl="1" indent="0" rtl="1">
              <a:buNone/>
            </a:pPr>
            <a:endParaRPr lang="ar-SA" sz="2200" spc="0" dirty="0">
              <a:solidFill>
                <a:schemeClr val="tx1"/>
              </a:solidFill>
            </a:endParaRPr>
          </a:p>
          <a:p>
            <a:pPr marL="128016" lvl="1" indent="0" algn="r" rtl="1">
              <a:buNone/>
            </a:pPr>
            <a:r>
              <a:rPr lang="ar-SA" sz="2200" b="1" spc="0" dirty="0">
                <a:solidFill>
                  <a:schemeClr val="tx1"/>
                </a:solidFill>
                <a:latin typeface="Arial"/>
                <a:cs typeface="Arial"/>
              </a:rPr>
              <a:t>العمل مع الوسيط إذا كان ذلك ممكناً لضمان فهمه/فهمها لعنف الشريك وتعقيداته وديناميكيات القوة</a:t>
            </a:r>
          </a:p>
          <a:p>
            <a:pPr marL="128016" lvl="1" indent="0" rtl="1">
              <a:buNone/>
            </a:pPr>
            <a:endParaRPr lang="ar-SA" sz="2200" spc="0" dirty="0">
              <a:solidFill>
                <a:schemeClr val="tx1"/>
              </a:solidFill>
            </a:endParaRPr>
          </a:p>
          <a:p>
            <a:pPr marL="128016" lvl="1" indent="0" algn="r" rtl="1">
              <a:buNone/>
            </a:pPr>
            <a:r>
              <a:rPr lang="ar-SA" sz="2200" b="1" spc="0" dirty="0">
                <a:solidFill>
                  <a:schemeClr val="tx1"/>
                </a:solidFill>
                <a:latin typeface="Arial"/>
                <a:cs typeface="Arial"/>
              </a:rPr>
              <a:t>والهدف من ذلك هو مساعدة الناجية على الشعور بالراحة قدر الإمكان أثناء هذه العملية.</a:t>
            </a:r>
          </a:p>
        </p:txBody>
      </p:sp>
    </p:spTree>
    <p:extLst>
      <p:ext uri="{BB962C8B-B14F-4D97-AF65-F5344CB8AC3E}">
        <p14:creationId xmlns:p14="http://schemas.microsoft.com/office/powerpoint/2010/main" val="127150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أثناء الوساطة</a:t>
            </a:r>
          </a:p>
        </p:txBody>
      </p:sp>
      <p:sp>
        <p:nvSpPr>
          <p:cNvPr id="3" name="Content Placeholder 2"/>
          <p:cNvSpPr>
            <a:spLocks noGrp="1"/>
          </p:cNvSpPr>
          <p:nvPr>
            <p:ph idx="1"/>
          </p:nvPr>
        </p:nvSpPr>
        <p:spPr>
          <a:xfrm>
            <a:off x="1447800" y="2286000"/>
            <a:ext cx="9720262" cy="4022725"/>
          </a:xfrm>
        </p:spPr>
        <p:txBody>
          <a:bodyPr/>
          <a:lstStyle/>
          <a:p>
            <a:pPr indent="-457200" algn="r" rtl="1">
              <a:buFont typeface="Arial" pitchFamily="34" charset="0"/>
              <a:buChar char="•"/>
            </a:pPr>
            <a:r>
              <a:rPr lang="ar-SA" sz="2400" spc="0" dirty="0">
                <a:solidFill>
                  <a:schemeClr val="tx1"/>
                </a:solidFill>
                <a:latin typeface="Arial"/>
                <a:cs typeface="Arial"/>
              </a:rPr>
              <a:t>قم بمناقشة ووضع قواعد أساسية للوساطة</a:t>
            </a:r>
          </a:p>
          <a:p>
            <a:pPr indent="-457200" algn="r" rtl="1">
              <a:buFont typeface="Arial" pitchFamily="34" charset="0"/>
              <a:buChar char="•"/>
            </a:pPr>
            <a:r>
              <a:rPr lang="ar-SA" sz="2400" spc="0" dirty="0">
                <a:solidFill>
                  <a:schemeClr val="tx1"/>
                </a:solidFill>
                <a:latin typeface="Arial"/>
                <a:cs typeface="Arial"/>
              </a:rPr>
              <a:t>انتبه للتكتيكات الصغيرة التي قد يستخدمها المعتدي لممارسة السيطرة</a:t>
            </a:r>
          </a:p>
          <a:p>
            <a:pPr indent="-457200" algn="r" rtl="1">
              <a:buFont typeface="Arial" pitchFamily="34" charset="0"/>
              <a:buChar char="•"/>
            </a:pPr>
            <a:r>
              <a:rPr lang="ar-SA" sz="2400" spc="0" dirty="0">
                <a:solidFill>
                  <a:schemeClr val="tx1"/>
                </a:solidFill>
                <a:latin typeface="Arial"/>
                <a:cs typeface="Arial"/>
              </a:rPr>
              <a:t>ادعم الناجية لمشاركة تجربتها من العنف و/أو الاعتداء بأمان</a:t>
            </a:r>
          </a:p>
          <a:p>
            <a:pPr indent="-457200" algn="r" rtl="1">
              <a:buFont typeface="Arial" pitchFamily="34" charset="0"/>
              <a:buChar char="•"/>
            </a:pPr>
            <a:r>
              <a:rPr lang="ar-SA" sz="2400" spc="0" dirty="0">
                <a:solidFill>
                  <a:schemeClr val="tx1"/>
                </a:solidFill>
                <a:latin typeface="Arial"/>
                <a:cs typeface="Arial"/>
              </a:rPr>
              <a:t>اطلب استراحة أثناء عملية الوساطة عند الضرورة، وتحدث مع الناجية على انفراد طوال العملية</a:t>
            </a:r>
          </a:p>
          <a:p>
            <a:pPr indent="-457200" rtl="1">
              <a:buFont typeface="Arial" pitchFamily="34" charset="0"/>
              <a:buChar char="•"/>
            </a:pPr>
            <a:endParaRPr lang="ar-SA" sz="2400" spc="0" dirty="0">
              <a:solidFill>
                <a:schemeClr val="tx1"/>
              </a:solidFill>
            </a:endParaRPr>
          </a:p>
        </p:txBody>
      </p:sp>
    </p:spTree>
    <p:extLst>
      <p:ext uri="{BB962C8B-B14F-4D97-AF65-F5344CB8AC3E}">
        <p14:creationId xmlns:p14="http://schemas.microsoft.com/office/powerpoint/2010/main" val="3373019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بعد الوساطة</a:t>
            </a:r>
          </a:p>
        </p:txBody>
      </p:sp>
      <p:sp>
        <p:nvSpPr>
          <p:cNvPr id="3" name="Content Placeholder 2"/>
          <p:cNvSpPr>
            <a:spLocks noGrp="1"/>
          </p:cNvSpPr>
          <p:nvPr>
            <p:ph idx="1"/>
          </p:nvPr>
        </p:nvSpPr>
        <p:spPr>
          <a:xfrm>
            <a:off x="1447800" y="2286000"/>
            <a:ext cx="9720262" cy="4022725"/>
          </a:xfrm>
        </p:spPr>
        <p:txBody>
          <a:bodyPr>
            <a:normAutofit/>
          </a:bodyPr>
          <a:lstStyle/>
          <a:p>
            <a:pPr indent="-457200" algn="r" rtl="1">
              <a:buFont typeface="Arial" pitchFamily="34" charset="0"/>
              <a:buChar char="•"/>
            </a:pPr>
            <a:r>
              <a:rPr lang="ar-SA" sz="2400" spc="0" dirty="0">
                <a:solidFill>
                  <a:schemeClr val="tx1"/>
                </a:solidFill>
                <a:latin typeface="Arial"/>
                <a:cs typeface="Arial"/>
              </a:rPr>
              <a:t>بعد الوساطة، واصل التحقق مع الناجية ومناصرتها ودعمها</a:t>
            </a:r>
          </a:p>
          <a:p>
            <a:pPr indent="-457200" algn="r" rtl="1">
              <a:buFont typeface="Arial" pitchFamily="34" charset="0"/>
              <a:buChar char="•"/>
            </a:pPr>
            <a:r>
              <a:rPr lang="ar-SA" sz="2400" spc="0" dirty="0">
                <a:solidFill>
                  <a:schemeClr val="tx1"/>
                </a:solidFill>
                <a:latin typeface="Arial"/>
                <a:cs typeface="Arial"/>
              </a:rPr>
              <a:t>تأكد من أن الناجية تعرف أنه لا بأس إذا لم يتم التوصل إلى اتفاق!</a:t>
            </a:r>
          </a:p>
          <a:p>
            <a:pPr indent="-457200" algn="r" rtl="1">
              <a:buFont typeface="Arial" pitchFamily="34" charset="0"/>
              <a:buChar char="•"/>
            </a:pPr>
            <a:r>
              <a:rPr lang="ar-SA" sz="2400" spc="0" dirty="0">
                <a:solidFill>
                  <a:schemeClr val="tx1"/>
                </a:solidFill>
                <a:latin typeface="Arial"/>
                <a:cs typeface="Arial"/>
              </a:rPr>
              <a:t>ويجب أن يصف أي اتفاق طبيعة ومدى العنف</a:t>
            </a:r>
          </a:p>
          <a:p>
            <a:pPr indent="-457200" algn="r" rtl="1">
              <a:buFont typeface="Arial" pitchFamily="34" charset="0"/>
              <a:buChar char="•"/>
            </a:pPr>
            <a:r>
              <a:rPr lang="ar-SA" sz="2400" spc="0" dirty="0">
                <a:solidFill>
                  <a:schemeClr val="tx1"/>
                </a:solidFill>
                <a:latin typeface="Arial"/>
                <a:cs typeface="Arial"/>
              </a:rPr>
              <a:t>ويجب أن يتضمن أي اتفاق العواقب</a:t>
            </a:r>
          </a:p>
          <a:p>
            <a:pPr indent="-457200" algn="r" rtl="1">
              <a:buFont typeface="Arial" pitchFamily="34" charset="0"/>
              <a:buChar char="•"/>
            </a:pPr>
            <a:r>
              <a:rPr lang="ar-SA" sz="2400" spc="0" dirty="0">
                <a:solidFill>
                  <a:schemeClr val="tx1"/>
                </a:solidFill>
                <a:latin typeface="Arial"/>
                <a:cs typeface="Arial"/>
              </a:rPr>
              <a:t>فكّر في طرق لجعل اتفاقات الوساطة أكثر فعالية وقابلية للتنفيذ</a:t>
            </a:r>
          </a:p>
          <a:p>
            <a:pPr indent="-457200" rtl="1">
              <a:buFont typeface="Arial" pitchFamily="34" charset="0"/>
              <a:buChar char="•"/>
            </a:pPr>
            <a:endParaRPr lang="ar-SA" sz="2400" spc="0" dirty="0">
              <a:solidFill>
                <a:schemeClr val="tx1"/>
              </a:solidFill>
            </a:endParaRPr>
          </a:p>
        </p:txBody>
      </p:sp>
    </p:spTree>
    <p:extLst>
      <p:ext uri="{BB962C8B-B14F-4D97-AF65-F5344CB8AC3E}">
        <p14:creationId xmlns:p14="http://schemas.microsoft.com/office/powerpoint/2010/main" val="1314873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2289" y="2419659"/>
            <a:ext cx="4769556" cy="1545564"/>
          </a:xfrm>
        </p:spPr>
        <p:txBody>
          <a:bodyPr>
            <a:normAutofit/>
          </a:bodyPr>
          <a:lstStyle/>
          <a:p>
            <a:pPr rtl="1"/>
            <a:r>
              <a:rPr lang="ar-SA" spc="0" smtClean="0">
                <a:latin typeface="Arial"/>
                <a:cs typeface="Arial"/>
              </a:rPr>
              <a:t>النشاط: استنتاج الخلاصة </a:t>
            </a:r>
          </a:p>
        </p:txBody>
      </p:sp>
      <p:sp>
        <p:nvSpPr>
          <p:cNvPr id="5" name="Content Placeholder 4"/>
          <p:cNvSpPr>
            <a:spLocks noGrp="1"/>
          </p:cNvSpPr>
          <p:nvPr>
            <p:ph idx="1"/>
          </p:nvPr>
        </p:nvSpPr>
        <p:spPr>
          <a:xfrm>
            <a:off x="808567" y="860778"/>
            <a:ext cx="4478866" cy="5053469"/>
          </a:xfrm>
        </p:spPr>
        <p:txBody>
          <a:bodyPr/>
          <a:lstStyle/>
          <a:p>
            <a:pPr marL="0" algn="r" rtl="1">
              <a:buFont typeface="Arial" pitchFamily="34" charset="0"/>
              <a:buChar char="•"/>
            </a:pPr>
            <a:r>
              <a:rPr lang="ar-SA" dirty="0">
                <a:solidFill>
                  <a:schemeClr val="tx1"/>
                </a:solidFill>
                <a:latin typeface="Arial"/>
                <a:cs typeface="Arial"/>
              </a:rPr>
              <a:t>اجتمعوا معاً في مجموعات ثنائية. اقرأوا دراسة الحالة معاً ثم ناقشوا بالتفصيل العملية التي تعلمتموها حول كيفية جعل الوساطة أكثر أماناً للناجيات. </a:t>
            </a:r>
          </a:p>
          <a:p>
            <a:pPr marL="0" algn="r" rtl="1">
              <a:buFont typeface="Arial" pitchFamily="34" charset="0"/>
              <a:buChar char="•"/>
            </a:pPr>
            <a:r>
              <a:rPr lang="ar-SA" dirty="0">
                <a:solidFill>
                  <a:schemeClr val="tx1"/>
                </a:solidFill>
                <a:latin typeface="Arial"/>
                <a:cs typeface="Arial"/>
              </a:rPr>
              <a:t>ناقشوا كمجموعة كبيرة:  ما التحديات التي واجهتكم في إكمال التمرين؟ ما الأسئلة التي أثارتها؟ هل تناولت المجموعات الأخرى دراسة الحالة بشكل مختلف؟</a:t>
            </a:r>
            <a:endParaRPr lang="ar-SA" dirty="0">
              <a:solidFill>
                <a:schemeClr val="tx1"/>
              </a:solidFill>
            </a:endParaRPr>
          </a:p>
        </p:txBody>
      </p:sp>
    </p:spTree>
    <p:extLst>
      <p:ext uri="{BB962C8B-B14F-4D97-AF65-F5344CB8AC3E}">
        <p14:creationId xmlns:p14="http://schemas.microsoft.com/office/powerpoint/2010/main" val="24994809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1926002"/>
            <a:ext cx="10244667" cy="2134930"/>
          </a:xfrm>
        </p:spPr>
        <p:txBody>
          <a:bodyPr/>
          <a:lstStyle/>
          <a:p>
            <a:pPr algn="r" rtl="1"/>
            <a:r>
              <a:rPr lang="ar-SA" sz="4800" b="1" spc="0" dirty="0">
                <a:latin typeface="Arial"/>
                <a:cs typeface="Arial"/>
              </a:rPr>
              <a:t>استجابات إدارة الحالة لعنف الشريك ضد أجل </a:t>
            </a:r>
            <a:r>
              <a:rPr lang="ar-SA" sz="4800" b="1" spc="0" dirty="0" smtClean="0">
                <a:latin typeface="Arial"/>
                <a:cs typeface="Arial"/>
              </a:rPr>
              <a:t>النساء </a:t>
            </a:r>
            <a:r>
              <a:rPr lang="ar-SA" sz="4800" b="1" spc="0" dirty="0">
                <a:latin typeface="Arial"/>
                <a:cs typeface="Arial"/>
              </a:rPr>
              <a:t>والفتيات: الوساطة</a:t>
            </a:r>
          </a:p>
        </p:txBody>
      </p:sp>
      <p:sp>
        <p:nvSpPr>
          <p:cNvPr id="5" name="Text Placeholder 4"/>
          <p:cNvSpPr>
            <a:spLocks noGrp="1"/>
          </p:cNvSpPr>
          <p:nvPr>
            <p:ph type="body" sz="quarter" idx="10"/>
          </p:nvPr>
        </p:nvSpPr>
        <p:spPr/>
        <p:txBody>
          <a:bodyPr/>
          <a:lstStyle/>
          <a:p>
            <a:pPr algn="r" rtl="1">
              <a:buFont typeface="Tw Cen MT" charset="0"/>
              <a:buChar char=" "/>
              <a:defRPr/>
            </a:pPr>
            <a:r>
              <a:rPr lang="ar-SA" b="1" spc="0" smtClean="0">
                <a:latin typeface="Arial"/>
                <a:cs typeface="Arial"/>
              </a:rPr>
              <a:t>الوحدة 15ب</a:t>
            </a:r>
          </a:p>
        </p:txBody>
      </p:sp>
      <p:cxnSp>
        <p:nvCxnSpPr>
          <p:cNvPr id="7" name="Straight Connector 6"/>
          <p:cNvCxnSpPr/>
          <p:nvPr/>
        </p:nvCxnSpPr>
        <p:spPr>
          <a:xfrm>
            <a:off x="1029294" y="522765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0757" y="2419659"/>
            <a:ext cx="4769556" cy="1545564"/>
          </a:xfrm>
          <a:ln>
            <a:solidFill>
              <a:srgbClr val="FFC000"/>
            </a:solidFill>
          </a:ln>
        </p:spPr>
        <p:txBody>
          <a:bodyPr/>
          <a:lstStyle/>
          <a:p>
            <a:pPr rtl="1"/>
            <a:r>
              <a:rPr lang="ar-EG" spc="0" dirty="0" smtClean="0">
                <a:cs typeface="+mn-cs"/>
              </a:rPr>
              <a:t>الأهداف</a:t>
            </a:r>
            <a:endParaRPr spc="0" dirty="0">
              <a:cs typeface="+mn-cs"/>
            </a:endParaRPr>
          </a:p>
        </p:txBody>
      </p:sp>
      <p:sp>
        <p:nvSpPr>
          <p:cNvPr id="3" name="Content Placeholder 2"/>
          <p:cNvSpPr>
            <a:spLocks noGrp="1"/>
          </p:cNvSpPr>
          <p:nvPr>
            <p:ph idx="1"/>
          </p:nvPr>
        </p:nvSpPr>
        <p:spPr>
          <a:xfrm>
            <a:off x="808567" y="860778"/>
            <a:ext cx="4478866" cy="5053469"/>
          </a:xfrm>
        </p:spPr>
        <p:txBody>
          <a:bodyPr/>
          <a:lstStyle/>
          <a:p>
            <a:pPr algn="r" rtl="1">
              <a:buClr>
                <a:srgbClr val="FFC000"/>
              </a:buClr>
              <a:buFont typeface="Wingdings" panose="05000000000000000000" pitchFamily="2" charset="2"/>
              <a:buChar char="ß"/>
            </a:pPr>
            <a:r>
              <a:rPr lang="ar-SA" dirty="0">
                <a:solidFill>
                  <a:schemeClr val="tx1"/>
                </a:solidFill>
                <a:latin typeface="Arial"/>
                <a:cs typeface="+mn-cs"/>
              </a:rPr>
              <a:t>فهم ما الوساطة في سياق عنف الشريك</a:t>
            </a:r>
          </a:p>
          <a:p>
            <a:pPr algn="r" rtl="1">
              <a:buClr>
                <a:srgbClr val="FFC000"/>
              </a:buClr>
              <a:buFont typeface="Wingdings" panose="05000000000000000000" pitchFamily="2" charset="2"/>
              <a:buChar char="ß"/>
            </a:pPr>
            <a:r>
              <a:rPr lang="ar-SA" dirty="0">
                <a:solidFill>
                  <a:schemeClr val="tx1"/>
                </a:solidFill>
                <a:latin typeface="Arial"/>
                <a:cs typeface="+mn-cs"/>
              </a:rPr>
              <a:t>تحديد مخاطر وأخطار الوساطة في حالات عنف الشريك</a:t>
            </a:r>
          </a:p>
          <a:p>
            <a:pPr algn="r" rtl="1">
              <a:buClr>
                <a:srgbClr val="FFC000"/>
              </a:buClr>
              <a:buFont typeface="Wingdings" panose="05000000000000000000" pitchFamily="2" charset="2"/>
              <a:buChar char="ß"/>
            </a:pPr>
            <a:r>
              <a:rPr lang="ar-SA" dirty="0">
                <a:solidFill>
                  <a:schemeClr val="tx1"/>
                </a:solidFill>
                <a:latin typeface="Arial"/>
                <a:cs typeface="+mn-cs"/>
              </a:rPr>
              <a:t>وصف دور العامل الاجتماعي في الوساطة وما يمكن للوسطاء القيام به لدعم الناجيات</a:t>
            </a:r>
            <a:r>
              <a:rPr lang="ar-SA" dirty="0" smtClean="0">
                <a:solidFill>
                  <a:schemeClr val="tx1"/>
                </a:solidFill>
                <a:latin typeface="Arial"/>
                <a:cs typeface="+mn-cs"/>
              </a:rPr>
              <a:t>.</a:t>
            </a:r>
          </a:p>
          <a:p>
            <a:pPr rtl="1">
              <a:buClr>
                <a:srgbClr val="FFC000"/>
              </a:buClr>
              <a:buFont typeface="Wingdings" panose="05000000000000000000" pitchFamily="2" charset="2"/>
              <a:buChar char="ß"/>
            </a:pPr>
            <a:endParaRPr lang="ar-SA" dirty="0">
              <a:solidFill>
                <a:schemeClr val="tx1"/>
              </a:solidFill>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ما الوساطة؟</a:t>
            </a:r>
          </a:p>
        </p:txBody>
      </p:sp>
      <p:sp>
        <p:nvSpPr>
          <p:cNvPr id="3" name="Content Placeholder 2"/>
          <p:cNvSpPr>
            <a:spLocks noGrp="1"/>
          </p:cNvSpPr>
          <p:nvPr>
            <p:ph idx="1"/>
          </p:nvPr>
        </p:nvSpPr>
        <p:spPr>
          <a:xfrm>
            <a:off x="1455738" y="2286000"/>
            <a:ext cx="9720262" cy="4022725"/>
          </a:xfrm>
        </p:spPr>
        <p:txBody>
          <a:bodyPr/>
          <a:lstStyle/>
          <a:p>
            <a:pPr algn="r" rtl="1">
              <a:lnSpc>
                <a:spcPct val="120000"/>
              </a:lnSpc>
            </a:pPr>
            <a:r>
              <a:rPr lang="ar-SA" sz="2800" spc="0" dirty="0">
                <a:solidFill>
                  <a:schemeClr val="tx1"/>
                </a:solidFill>
                <a:latin typeface="Arial"/>
                <a:cs typeface="+mn-cs"/>
              </a:rPr>
              <a:t>الوساطة هي عملية </a:t>
            </a:r>
            <a:r>
              <a:rPr lang="ar-SA" sz="2800" b="1" spc="0" dirty="0">
                <a:solidFill>
                  <a:schemeClr val="tx1"/>
                </a:solidFill>
                <a:latin typeface="Arial"/>
                <a:cs typeface="+mn-cs"/>
              </a:rPr>
              <a:t>طوعية</a:t>
            </a:r>
            <a:r>
              <a:rPr lang="ar-SA" sz="2800" spc="0" dirty="0">
                <a:solidFill>
                  <a:schemeClr val="tx1"/>
                </a:solidFill>
                <a:latin typeface="Arial"/>
                <a:cs typeface="+mn-cs"/>
              </a:rPr>
              <a:t> يعمل فيها طرفان أو أكثر من الأطراف المعنية في نزاع مع </a:t>
            </a:r>
            <a:r>
              <a:rPr lang="ar-SA" sz="2800" b="1" spc="0" dirty="0">
                <a:solidFill>
                  <a:schemeClr val="tx1"/>
                </a:solidFill>
                <a:latin typeface="Arial"/>
                <a:cs typeface="+mn-cs"/>
              </a:rPr>
              <a:t>طرف محايد</a:t>
            </a:r>
            <a:r>
              <a:rPr lang="ar-SA" sz="2800" spc="0" dirty="0">
                <a:solidFill>
                  <a:schemeClr val="tx1"/>
                </a:solidFill>
                <a:latin typeface="Arial"/>
                <a:cs typeface="+mn-cs"/>
              </a:rPr>
              <a:t>، وهو الوسيط، لإيجاد </a:t>
            </a:r>
            <a:r>
              <a:rPr lang="ar-SA" sz="2800" b="1" spc="0" dirty="0">
                <a:solidFill>
                  <a:schemeClr val="tx1"/>
                </a:solidFill>
                <a:latin typeface="Arial"/>
                <a:cs typeface="+mn-cs"/>
              </a:rPr>
              <a:t>حلولهم الخاصة </a:t>
            </a:r>
            <a:r>
              <a:rPr lang="ar-SA" sz="2800" spc="0" dirty="0">
                <a:solidFill>
                  <a:schemeClr val="tx1"/>
                </a:solidFill>
                <a:latin typeface="Arial"/>
                <a:cs typeface="+mn-cs"/>
              </a:rPr>
              <a:t>في تسوية النزاع بينهما. وخلافاً للقاضي أو المحكم الذي تفرض قراراته بفوز أحد الطرفين وخسارة الطرف الآخر، فإن الوساطة تدور حول </a:t>
            </a:r>
            <a:r>
              <a:rPr lang="ar-SA" sz="2800" b="1" spc="0" dirty="0">
                <a:solidFill>
                  <a:schemeClr val="tx1"/>
                </a:solidFill>
                <a:latin typeface="Arial"/>
                <a:cs typeface="+mn-cs"/>
              </a:rPr>
              <a:t>إيجاد حل يرضي كلا الطرفين</a:t>
            </a:r>
            <a:r>
              <a:rPr lang="ar-SA" sz="2800" spc="0" dirty="0">
                <a:solidFill>
                  <a:schemeClr val="tx1"/>
                </a:solidFill>
                <a:latin typeface="Arial"/>
                <a:cs typeface="+mn-cs"/>
              </a:rPr>
              <a:t>. </a:t>
            </a:r>
            <a:endParaRPr lang="ar-SA" sz="2800" spc="0" dirty="0">
              <a:solidFill>
                <a:schemeClr val="tx1"/>
              </a:solidFill>
              <a:cs typeface="+mn-cs"/>
            </a:endParaRPr>
          </a:p>
          <a:p>
            <a:pPr rtl="1">
              <a:lnSpc>
                <a:spcPct val="120000"/>
              </a:lnSpc>
            </a:pPr>
            <a:endParaRPr lang="ar-SA" sz="2800" spc="0" dirty="0">
              <a:solidFill>
                <a:schemeClr val="tx1"/>
              </a:solidFill>
              <a:cs typeface="+mn-cs"/>
            </a:endParaRPr>
          </a:p>
        </p:txBody>
      </p:sp>
    </p:spTree>
    <p:extLst>
      <p:ext uri="{BB962C8B-B14F-4D97-AF65-F5344CB8AC3E}">
        <p14:creationId xmlns:p14="http://schemas.microsoft.com/office/powerpoint/2010/main" val="2852412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لماذا نتحدث عن الوساطة؟</a:t>
            </a:r>
          </a:p>
        </p:txBody>
      </p:sp>
      <p:sp>
        <p:nvSpPr>
          <p:cNvPr id="3" name="Content Placeholder 2"/>
          <p:cNvSpPr>
            <a:spLocks noGrp="1"/>
          </p:cNvSpPr>
          <p:nvPr>
            <p:ph idx="1"/>
          </p:nvPr>
        </p:nvSpPr>
        <p:spPr>
          <a:xfrm>
            <a:off x="1013581" y="1997242"/>
            <a:ext cx="10611852" cy="4311483"/>
          </a:xfrm>
        </p:spPr>
        <p:txBody>
          <a:bodyPr/>
          <a:lstStyle/>
          <a:p>
            <a:pPr algn="r" rtl="1"/>
            <a:r>
              <a:rPr lang="ar-SA" sz="2400" spc="0" dirty="0">
                <a:solidFill>
                  <a:schemeClr val="tx1"/>
                </a:solidFill>
                <a:latin typeface="Arial"/>
                <a:cs typeface="Arial"/>
              </a:rPr>
              <a:t>كثيراً ما تُطلب الوساطة من </a:t>
            </a:r>
            <a:r>
              <a:rPr lang="ar-SA" sz="2400" spc="0" dirty="0" smtClean="0">
                <a:solidFill>
                  <a:schemeClr val="tx1"/>
                </a:solidFill>
                <a:latin typeface="Arial"/>
                <a:cs typeface="Arial"/>
              </a:rPr>
              <a:t>العاملين </a:t>
            </a:r>
            <a:r>
              <a:rPr lang="ar-SA" sz="2400" spc="0" dirty="0">
                <a:solidFill>
                  <a:schemeClr val="tx1"/>
                </a:solidFill>
                <a:latin typeface="Arial"/>
                <a:cs typeface="Arial"/>
              </a:rPr>
              <a:t>الاجتماعيين من قبل الناجيات من عنف الشريك.</a:t>
            </a:r>
          </a:p>
          <a:p>
            <a:pPr algn="r" rtl="1"/>
            <a:r>
              <a:rPr lang="ar-SA" sz="2400" b="1" spc="0" dirty="0">
                <a:solidFill>
                  <a:schemeClr val="tx1"/>
                </a:solidFill>
                <a:latin typeface="Arial"/>
                <a:cs typeface="Arial"/>
              </a:rPr>
              <a:t>ولكننا نعرف…</a:t>
            </a:r>
          </a:p>
          <a:p>
            <a:pPr algn="r" rtl="1"/>
            <a:r>
              <a:rPr lang="ar-SA" sz="2400" spc="0" dirty="0">
                <a:solidFill>
                  <a:schemeClr val="tx1"/>
                </a:solidFill>
                <a:latin typeface="Arial"/>
                <a:cs typeface="Arial"/>
              </a:rPr>
              <a:t>أن الوساطة خطرة على كلٍ من الناجيات </a:t>
            </a:r>
            <a:r>
              <a:rPr lang="ar-SA" sz="2400" spc="0" dirty="0" smtClean="0">
                <a:solidFill>
                  <a:schemeClr val="tx1"/>
                </a:solidFill>
                <a:latin typeface="Arial"/>
                <a:cs typeface="Arial"/>
              </a:rPr>
              <a:t>والعاملين </a:t>
            </a:r>
            <a:r>
              <a:rPr lang="ar-SA" sz="2400" spc="0" dirty="0">
                <a:solidFill>
                  <a:schemeClr val="tx1"/>
                </a:solidFill>
                <a:latin typeface="Arial"/>
                <a:cs typeface="Arial"/>
              </a:rPr>
              <a:t>الاجتماعيين</a:t>
            </a:r>
          </a:p>
          <a:p>
            <a:pPr algn="r" rtl="1"/>
            <a:r>
              <a:rPr lang="ar-SA" sz="2400" spc="0" dirty="0">
                <a:solidFill>
                  <a:schemeClr val="tx1"/>
                </a:solidFill>
                <a:latin typeface="Arial"/>
                <a:cs typeface="Arial"/>
              </a:rPr>
              <a:t>ونحن بحاجة إلى فهم المخاطر ولدينا مبادئ توجيهية مشتركة لفهم ما يمكن وما ينبغي أن يكون عليه دورنا.</a:t>
            </a:r>
          </a:p>
        </p:txBody>
      </p:sp>
    </p:spTree>
    <p:extLst>
      <p:ext uri="{BB962C8B-B14F-4D97-AF65-F5344CB8AC3E}">
        <p14:creationId xmlns:p14="http://schemas.microsoft.com/office/powerpoint/2010/main" val="1546402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8489" y="2419659"/>
            <a:ext cx="4769556" cy="1719204"/>
          </a:xfrm>
        </p:spPr>
        <p:txBody>
          <a:bodyPr>
            <a:noAutofit/>
          </a:bodyPr>
          <a:lstStyle/>
          <a:p>
            <a:pPr rtl="1">
              <a:lnSpc>
                <a:spcPct val="100000"/>
              </a:lnSpc>
            </a:pPr>
            <a:r>
              <a:rPr lang="ar-SA" spc="0" smtClean="0">
                <a:latin typeface="Arial"/>
                <a:cs typeface="Arial"/>
              </a:rPr>
              <a:t> النشاط:</a:t>
            </a:r>
            <a:r>
              <a:rPr spc="0"/>
              <a:t/>
            </a:r>
            <a:br>
              <a:rPr spc="0"/>
            </a:br>
            <a:r>
              <a:rPr lang="ar-SA" spc="0" smtClean="0">
                <a:latin typeface="Arial"/>
                <a:cs typeface="Arial"/>
              </a:rPr>
              <a:t> لماذا لا يوصى بها مع عنف الشريك؟ </a:t>
            </a:r>
          </a:p>
        </p:txBody>
      </p:sp>
      <p:graphicFrame>
        <p:nvGraphicFramePr>
          <p:cNvPr id="4" name="Content Placeholder 3"/>
          <p:cNvGraphicFramePr>
            <a:graphicFrameLocks/>
          </p:cNvGraphicFramePr>
          <p:nvPr>
            <p:extLst>
              <p:ext uri="{D42A27DB-BD31-4B8C-83A1-F6EECF244321}">
                <p14:modId xmlns:p14="http://schemas.microsoft.com/office/powerpoint/2010/main" val="1491477432"/>
              </p:ext>
            </p:extLst>
          </p:nvPr>
        </p:nvGraphicFramePr>
        <p:xfrm>
          <a:off x="223905" y="721897"/>
          <a:ext cx="5686718" cy="5149514"/>
        </p:xfrm>
        <a:graphic>
          <a:graphicData uri="http://schemas.openxmlformats.org/drawingml/2006/table">
            <a:tbl>
              <a:tblPr rtl="1" firstRow="1" bandRow="1">
                <a:tableStyleId>{F5AB1C69-6EDB-4FF4-983F-18BD219EF322}</a:tableStyleId>
              </a:tblPr>
              <a:tblGrid>
                <a:gridCol w="568671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731348">
                <a:tc>
                  <a:txBody>
                    <a:bodyPr/>
                    <a:lstStyle/>
                    <a:p>
                      <a:pPr algn="ctr" rtl="1"/>
                      <a:r>
                        <a:rPr lang="ar-SA" sz="2200" dirty="0"/>
                        <a:t>المكونات الرئيسية للوساطة</a:t>
                      </a:r>
                    </a:p>
                  </a:txBody>
                  <a:tcPr anchor="ctr">
                    <a:solidFill>
                      <a:schemeClr val="bg1">
                        <a:lumMod val="5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r h="746387">
                <a:tc>
                  <a:txBody>
                    <a:bodyPr/>
                    <a:lstStyle/>
                    <a:p>
                      <a:pPr algn="r" rtl="1"/>
                      <a:r>
                        <a:rPr lang="ar-SA" dirty="0" smtClean="0"/>
                        <a:t>تتطلب قوة متساوية للمساومة والمناقشة والتسوية</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1"/>
                  </a:ext>
                </a:extLst>
              </a:tr>
              <a:tr h="731348">
                <a:tc>
                  <a:txBody>
                    <a:bodyPr/>
                    <a:lstStyle/>
                    <a:p>
                      <a:pPr algn="r" rtl="1"/>
                      <a:r>
                        <a:rPr lang="ar-SA" smtClean="0"/>
                        <a:t>وسيط محايد</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2"/>
                  </a:ext>
                </a:extLst>
              </a:tr>
              <a:tr h="731348">
                <a:tc>
                  <a:txBody>
                    <a:bodyPr/>
                    <a:lstStyle/>
                    <a:p>
                      <a:pPr algn="r" rtl="1"/>
                      <a:r>
                        <a:rPr lang="ar-SA" dirty="0" smtClean="0"/>
                        <a:t>حل يتم إيجاده عن طريق التسوية</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3"/>
                  </a:ext>
                </a:extLst>
              </a:tr>
              <a:tr h="731348">
                <a:tc>
                  <a:txBody>
                    <a:bodyPr/>
                    <a:lstStyle/>
                    <a:p>
                      <a:pPr algn="r" rtl="1"/>
                      <a:r>
                        <a:rPr lang="ar-SA" smtClean="0"/>
                        <a:t>السعي لإيجاد حل يرضي الطرفين</a:t>
                      </a:r>
                      <a:endParaRPr lang="ar-SA" dirty="0"/>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4"/>
                  </a:ext>
                </a:extLst>
              </a:tr>
              <a:tr h="746387">
                <a:tc>
                  <a:txBody>
                    <a:bodyPr/>
                    <a:lstStyle/>
                    <a:p>
                      <a:pPr algn="r" rtl="1"/>
                      <a:r>
                        <a:rPr lang="ar-SA" smtClean="0"/>
                        <a:t>غالباً ما تتم على انفراد لأنها تعتبر مسألة "خاصة"</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5"/>
                  </a:ext>
                </a:extLst>
              </a:tr>
              <a:tr h="731348">
                <a:tc>
                  <a:txBody>
                    <a:bodyPr/>
                    <a:lstStyle/>
                    <a:p>
                      <a:pPr algn="r" rtl="1"/>
                      <a:r>
                        <a:rPr lang="ar-SA" dirty="0" smtClean="0"/>
                        <a:t>في كثير من الأحيان لا توجد قواعد محددة بوضوح</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6"/>
                  </a:ext>
                </a:extLst>
              </a:tr>
            </a:tbl>
          </a:graphicData>
        </a:graphic>
      </p:graphicFrame>
    </p:spTree>
    <p:extLst>
      <p:ext uri="{BB962C8B-B14F-4D97-AF65-F5344CB8AC3E}">
        <p14:creationId xmlns:p14="http://schemas.microsoft.com/office/powerpoint/2010/main" val="2049548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لماذا لا يوصى بها مع عنف الشريك؟</a:t>
            </a:r>
          </a:p>
        </p:txBody>
      </p:sp>
      <p:sp>
        <p:nvSpPr>
          <p:cNvPr id="7" name="Right Arrow 6"/>
          <p:cNvSpPr/>
          <p:nvPr/>
        </p:nvSpPr>
        <p:spPr>
          <a:xfrm flipH="1">
            <a:off x="5548907" y="2026435"/>
            <a:ext cx="746339" cy="50583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aphicFrame>
        <p:nvGraphicFramePr>
          <p:cNvPr id="10" name="Table 9"/>
          <p:cNvGraphicFramePr>
            <a:graphicFrameLocks noGrp="1"/>
          </p:cNvGraphicFramePr>
          <p:nvPr>
            <p:extLst>
              <p:ext uri="{D42A27DB-BD31-4B8C-83A1-F6EECF244321}">
                <p14:modId xmlns:p14="http://schemas.microsoft.com/office/powerpoint/2010/main" val="1837110896"/>
              </p:ext>
            </p:extLst>
          </p:nvPr>
        </p:nvGraphicFramePr>
        <p:xfrm>
          <a:off x="623182" y="2529629"/>
          <a:ext cx="4860108" cy="686224"/>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8622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يعرف عنف الشريك بالقوة غير المتكافئة، وإساءة استخدام السلطة تجاه شخص ما</a:t>
                      </a:r>
                    </a:p>
                  </a:txBody>
                  <a:tcPr>
                    <a:solidFill>
                      <a:schemeClr val="accent3">
                        <a:lumMod val="20000"/>
                        <a:lumOff val="8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35378298"/>
              </p:ext>
            </p:extLst>
          </p:nvPr>
        </p:nvGraphicFramePr>
        <p:xfrm>
          <a:off x="623182" y="5734412"/>
          <a:ext cx="4860108" cy="640080"/>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0">
                <a:tc>
                  <a:txBody>
                    <a:bodyPr/>
                    <a:lstStyle/>
                    <a:p>
                      <a:pPr algn="r" rtl="1"/>
                      <a:r>
                        <a:rPr lang="ar-SA" dirty="0" smtClean="0"/>
                        <a:t>يكون من الأسهل للمعتدي ممارسة سلطته - يمكن أن يؤدي إلى لوم الناجية</a:t>
                      </a:r>
                    </a:p>
                  </a:txBody>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898946604"/>
              </p:ext>
            </p:extLst>
          </p:nvPr>
        </p:nvGraphicFramePr>
        <p:xfrm>
          <a:off x="623182" y="4436358"/>
          <a:ext cx="4860108" cy="640080"/>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0">
                <a:tc>
                  <a:txBody>
                    <a:bodyPr/>
                    <a:lstStyle/>
                    <a:p>
                      <a:pPr algn="r" rtl="1"/>
                      <a:r>
                        <a:rPr lang="ar-SA" dirty="0" smtClean="0"/>
                        <a:t>رغبة المعتدي في استمرار الهيمنة والسلطة ضد رغبة الناجي/الناجية في إنهاء العنف</a:t>
                      </a:r>
                      <a:endParaRPr lang="ar-SA" dirty="0"/>
                    </a:p>
                  </a:txBody>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195934222"/>
              </p:ext>
            </p:extLst>
          </p:nvPr>
        </p:nvGraphicFramePr>
        <p:xfrm>
          <a:off x="623182" y="3215853"/>
          <a:ext cx="4860108" cy="634735"/>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34735">
                <a:tc>
                  <a:txBody>
                    <a:bodyPr/>
                    <a:lstStyle/>
                    <a:p>
                      <a:pPr algn="r" rtl="1"/>
                      <a:r>
                        <a:rPr lang="ar-SA" dirty="0" smtClean="0"/>
                        <a:t>صعوبة العثور على شخص محايد</a:t>
                      </a:r>
                      <a:endParaRPr lang="ar-SA" dirty="0"/>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978764075"/>
              </p:ext>
            </p:extLst>
          </p:nvPr>
        </p:nvGraphicFramePr>
        <p:xfrm>
          <a:off x="623182" y="5094493"/>
          <a:ext cx="4860108" cy="621864"/>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2186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انعدام المساءلة</a:t>
                      </a:r>
                    </a:p>
                  </a:txBody>
                  <a:tcPr anchor="ctr">
                    <a:solidFill>
                      <a:schemeClr val="accent3">
                        <a:lumMod val="20000"/>
                        <a:lumOff val="8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632595998"/>
              </p:ext>
            </p:extLst>
          </p:nvPr>
        </p:nvGraphicFramePr>
        <p:xfrm>
          <a:off x="623182" y="3864317"/>
          <a:ext cx="4860108" cy="552039"/>
        </p:xfrm>
        <a:graphic>
          <a:graphicData uri="http://schemas.openxmlformats.org/drawingml/2006/table">
            <a:tbl>
              <a:tblPr bandRow="1">
                <a:tableStyleId>{F5AB1C69-6EDB-4FF4-983F-18BD219EF322}</a:tableStyleId>
              </a:tblPr>
              <a:tblGrid>
                <a:gridCol w="4860108">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552039">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عدم إمكانية التوصل لتسوية عندما يتعلق الأمر بالعنف</a:t>
                      </a:r>
                    </a:p>
                  </a:txBody>
                  <a:tcPr anchor="ctr">
                    <a:solidFill>
                      <a:schemeClr val="accent3">
                        <a:lumMod val="20000"/>
                        <a:lumOff val="8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495692037"/>
              </p:ext>
            </p:extLst>
          </p:nvPr>
        </p:nvGraphicFramePr>
        <p:xfrm>
          <a:off x="623182" y="1852863"/>
          <a:ext cx="4871686" cy="663037"/>
        </p:xfrm>
        <a:graphic>
          <a:graphicData uri="http://schemas.openxmlformats.org/drawingml/2006/table">
            <a:tbl>
              <a:tblPr firstRow="1" bandRow="1">
                <a:tableStyleId>{F5AB1C69-6EDB-4FF4-983F-18BD219EF322}</a:tableStyleId>
              </a:tblPr>
              <a:tblGrid>
                <a:gridCol w="4871686">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63037">
                <a:tc>
                  <a:txBody>
                    <a:bodyPr/>
                    <a:lstStyle/>
                    <a:p>
                      <a:pPr algn="ctr" rtl="1"/>
                      <a:r>
                        <a:rPr lang="ar-SA" sz="2200" dirty="0"/>
                        <a:t>الخطر في حالات عنف الشريك</a:t>
                      </a:r>
                    </a:p>
                  </a:txBody>
                  <a:tcPr anchor="ctr">
                    <a:solidFill>
                      <a:schemeClr val="bg1">
                        <a:lumMod val="5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bl>
          </a:graphicData>
        </a:graphic>
      </p:graphicFrame>
      <p:graphicFrame>
        <p:nvGraphicFramePr>
          <p:cNvPr id="18" name="Content Placeholder 3"/>
          <p:cNvGraphicFramePr>
            <a:graphicFrameLocks/>
          </p:cNvGraphicFramePr>
          <p:nvPr>
            <p:extLst>
              <p:ext uri="{D42A27DB-BD31-4B8C-83A1-F6EECF244321}">
                <p14:modId xmlns:p14="http://schemas.microsoft.com/office/powerpoint/2010/main" val="3766429322"/>
              </p:ext>
            </p:extLst>
          </p:nvPr>
        </p:nvGraphicFramePr>
        <p:xfrm>
          <a:off x="6388383" y="1708486"/>
          <a:ext cx="5357857" cy="4716379"/>
        </p:xfrm>
        <a:graphic>
          <a:graphicData uri="http://schemas.openxmlformats.org/drawingml/2006/table">
            <a:tbl>
              <a:tblPr firstRow="1" bandRow="1">
                <a:tableStyleId>{F5AB1C69-6EDB-4FF4-983F-18BD219EF322}</a:tableStyleId>
              </a:tblPr>
              <a:tblGrid>
                <a:gridCol w="5357857">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tblGrid>
              <a:tr h="669833">
                <a:tc>
                  <a:txBody>
                    <a:bodyPr/>
                    <a:lstStyle/>
                    <a:p>
                      <a:pPr algn="ctr" rtl="1"/>
                      <a:r>
                        <a:rPr lang="ar-SA" sz="2200" dirty="0"/>
                        <a:t>المكونات الرئيسية للوساطة</a:t>
                      </a:r>
                    </a:p>
                  </a:txBody>
                  <a:tcPr anchor="ctr">
                    <a:solidFill>
                      <a:schemeClr val="bg1">
                        <a:lumMod val="50000"/>
                      </a:schemeClr>
                    </a:solidFill>
                  </a:tcP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r h="683607">
                <a:tc>
                  <a:txBody>
                    <a:bodyPr/>
                    <a:lstStyle/>
                    <a:p>
                      <a:pPr algn="r" rtl="1"/>
                      <a:r>
                        <a:rPr lang="ar-SA" dirty="0" smtClean="0"/>
                        <a:t>تتطلب قوة متساوية للمساومة والمناقشة والتسوية</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1"/>
                  </a:ext>
                </a:extLst>
              </a:tr>
              <a:tr h="669833">
                <a:tc>
                  <a:txBody>
                    <a:bodyPr/>
                    <a:lstStyle/>
                    <a:p>
                      <a:pPr algn="r" rtl="1"/>
                      <a:r>
                        <a:rPr lang="ar-SA" smtClean="0"/>
                        <a:t>وسيط محايد</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2"/>
                  </a:ext>
                </a:extLst>
              </a:tr>
              <a:tr h="669833">
                <a:tc>
                  <a:txBody>
                    <a:bodyPr/>
                    <a:lstStyle/>
                    <a:p>
                      <a:pPr algn="r" rtl="1"/>
                      <a:r>
                        <a:rPr lang="ar-SA" smtClean="0"/>
                        <a:t>حل يتم إيجاده عن طريق التسوية</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3"/>
                  </a:ext>
                </a:extLst>
              </a:tr>
              <a:tr h="669833">
                <a:tc>
                  <a:txBody>
                    <a:bodyPr/>
                    <a:lstStyle/>
                    <a:p>
                      <a:pPr algn="r" rtl="1"/>
                      <a:r>
                        <a:rPr lang="ar-SA" smtClean="0"/>
                        <a:t>السعي لإيجاد حل يرضي الطرفين</a:t>
                      </a:r>
                      <a:endParaRPr lang="ar-SA" dirty="0"/>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4"/>
                  </a:ext>
                </a:extLst>
              </a:tr>
              <a:tr h="683607">
                <a:tc>
                  <a:txBody>
                    <a:bodyPr/>
                    <a:lstStyle/>
                    <a:p>
                      <a:pPr algn="r" rtl="1"/>
                      <a:r>
                        <a:rPr lang="ar-SA" dirty="0" smtClean="0"/>
                        <a:t>غالباً ما تتم على انفراد لأنها تعتبر مسألة "خاصة"</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5"/>
                  </a:ext>
                </a:extLst>
              </a:tr>
              <a:tr h="669833">
                <a:tc>
                  <a:txBody>
                    <a:bodyPr/>
                    <a:lstStyle/>
                    <a:p>
                      <a:pPr algn="r" rtl="1"/>
                      <a:r>
                        <a:rPr lang="ar-SA" dirty="0" smtClean="0"/>
                        <a:t>في كثير من الأحيان لا توجد قواعد محددة بوضوح</a:t>
                      </a:r>
                    </a:p>
                  </a:txBody>
                  <a:tcPr anchor="ctr"/>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6"/>
                  </a:ext>
                </a:extLst>
              </a:tr>
            </a:tbl>
          </a:graphicData>
        </a:graphic>
      </p:graphicFrame>
    </p:spTree>
    <p:extLst>
      <p:ext uri="{BB962C8B-B14F-4D97-AF65-F5344CB8AC3E}">
        <p14:creationId xmlns:p14="http://schemas.microsoft.com/office/powerpoint/2010/main" val="41707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المخاطر الإضافية</a:t>
            </a:r>
          </a:p>
        </p:txBody>
      </p:sp>
      <p:sp>
        <p:nvSpPr>
          <p:cNvPr id="3" name="Content Placeholder 2"/>
          <p:cNvSpPr>
            <a:spLocks noGrp="1"/>
          </p:cNvSpPr>
          <p:nvPr>
            <p:ph idx="1"/>
          </p:nvPr>
        </p:nvSpPr>
        <p:spPr>
          <a:xfrm>
            <a:off x="1455738" y="2286000"/>
            <a:ext cx="9720262" cy="4022725"/>
          </a:xfrm>
        </p:spPr>
        <p:txBody>
          <a:bodyPr/>
          <a:lstStyle/>
          <a:p>
            <a:pPr indent="-457200" algn="r" rtl="1">
              <a:buFont typeface="Arial" pitchFamily="34" charset="0"/>
              <a:buChar char="•"/>
            </a:pPr>
            <a:r>
              <a:rPr lang="ar-SA" spc="0" dirty="0">
                <a:solidFill>
                  <a:schemeClr val="tx1"/>
                </a:solidFill>
                <a:latin typeface="Arial"/>
                <a:cs typeface="Arial"/>
              </a:rPr>
              <a:t>لوم الناجية</a:t>
            </a:r>
          </a:p>
          <a:p>
            <a:pPr indent="-457200" algn="r" rtl="1">
              <a:buFont typeface="Arial" pitchFamily="34" charset="0"/>
              <a:buChar char="•"/>
            </a:pPr>
            <a:r>
              <a:rPr lang="ar-SA" spc="0" dirty="0">
                <a:solidFill>
                  <a:schemeClr val="tx1"/>
                </a:solidFill>
                <a:latin typeface="Arial"/>
                <a:cs typeface="Arial"/>
              </a:rPr>
              <a:t>قد تخاطر أنت  كعامل اجتماعي بأن يُنظر إليك على أنك تنحاز للمعتدي</a:t>
            </a:r>
          </a:p>
          <a:p>
            <a:pPr indent="-457200" algn="r" rtl="1">
              <a:buFont typeface="Arial" pitchFamily="34" charset="0"/>
              <a:buChar char="•"/>
            </a:pPr>
            <a:r>
              <a:rPr lang="ar-SA" spc="0" dirty="0">
                <a:solidFill>
                  <a:schemeClr val="tx1"/>
                </a:solidFill>
                <a:latin typeface="Arial"/>
                <a:cs typeface="Arial"/>
              </a:rPr>
              <a:t>قد ينظر إلى مشاركتك في العملية على أنها اعتماد للوساطة كحل "جيد" لحالات عنف الشريك</a:t>
            </a:r>
          </a:p>
          <a:p>
            <a:pPr indent="-457200" algn="r" rtl="1">
              <a:buFont typeface="Arial" pitchFamily="34" charset="0"/>
              <a:buChar char="•"/>
            </a:pPr>
            <a:r>
              <a:rPr lang="ar-SA" spc="0" dirty="0">
                <a:solidFill>
                  <a:schemeClr val="tx1"/>
                </a:solidFill>
                <a:latin typeface="Arial"/>
                <a:cs typeface="Arial"/>
              </a:rPr>
              <a:t>ازدياد المخاطر الأمنية الناجية والعامل الاجتماعي - وجود خطر كبير بأن يزداد العنف بعد العملية.</a:t>
            </a:r>
          </a:p>
        </p:txBody>
      </p:sp>
    </p:spTree>
    <p:extLst>
      <p:ext uri="{BB962C8B-B14F-4D97-AF65-F5344CB8AC3E}">
        <p14:creationId xmlns:p14="http://schemas.microsoft.com/office/powerpoint/2010/main" val="1695730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الموقف بشأن الوساطة لحالات عنف الشريك</a:t>
            </a:r>
          </a:p>
        </p:txBody>
      </p:sp>
      <p:sp>
        <p:nvSpPr>
          <p:cNvPr id="3" name="Content Placeholder 2"/>
          <p:cNvSpPr>
            <a:spLocks noGrp="1"/>
          </p:cNvSpPr>
          <p:nvPr>
            <p:ph idx="1"/>
          </p:nvPr>
        </p:nvSpPr>
        <p:spPr>
          <a:xfrm>
            <a:off x="978570" y="2334126"/>
            <a:ext cx="10309809" cy="3513221"/>
          </a:xfrm>
        </p:spPr>
        <p:txBody>
          <a:bodyPr/>
          <a:lstStyle/>
          <a:p>
            <a:pPr algn="r" rtl="1"/>
            <a:r>
              <a:rPr lang="ar-SA" sz="2800" b="1" spc="0" dirty="0">
                <a:solidFill>
                  <a:schemeClr val="tx1"/>
                </a:solidFill>
                <a:latin typeface="Arial"/>
                <a:cs typeface="Arial"/>
              </a:rPr>
              <a:t>لا يوصى بها</a:t>
            </a:r>
          </a:p>
          <a:p>
            <a:pPr rtl="1"/>
            <a:endParaRPr lang="ar-SA" sz="2800" spc="0" dirty="0">
              <a:solidFill>
                <a:schemeClr val="tx1"/>
              </a:solidFill>
            </a:endParaRPr>
          </a:p>
          <a:p>
            <a:pPr algn="r" rtl="1"/>
            <a:r>
              <a:rPr lang="ar-SA" sz="2800" spc="0" dirty="0">
                <a:solidFill>
                  <a:schemeClr val="tx1"/>
                </a:solidFill>
                <a:latin typeface="Arial"/>
                <a:cs typeface="Arial"/>
              </a:rPr>
              <a:t>فنحن نعلم أن الوساطة في حالات عنف الشريك أمر صعب إن لم يكن من المستحيل القيام به بسبب اختلال التوازن في القوة بين المعتدين ومن يعتدون عليهن.</a:t>
            </a:r>
          </a:p>
        </p:txBody>
      </p:sp>
    </p:spTree>
    <p:extLst>
      <p:ext uri="{BB962C8B-B14F-4D97-AF65-F5344CB8AC3E}">
        <p14:creationId xmlns:p14="http://schemas.microsoft.com/office/powerpoint/2010/main" val="31366565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5225</TotalTime>
  <Words>2727</Words>
  <Application>Microsoft Office PowerPoint</Application>
  <PresentationFormat>Widescreen</PresentationFormat>
  <Paragraphs>264</Paragraphs>
  <Slides>19</Slides>
  <Notes>19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19</vt:i4>
      </vt:variant>
    </vt:vector>
  </HeadingPairs>
  <TitlesOfParts>
    <vt:vector size="29" baseType="lpstr">
      <vt:lpstr>MS PGothic</vt:lpstr>
      <vt:lpstr>Arial</vt:lpstr>
      <vt:lpstr>Calibri</vt:lpstr>
      <vt:lpstr>Franklin Gothic Book</vt:lpstr>
      <vt:lpstr>Franklin Gothic Medium</vt:lpstr>
      <vt:lpstr>Tw Cen MT</vt:lpstr>
      <vt:lpstr>Wingdings</vt:lpstr>
      <vt:lpstr>Wingdings 3</vt:lpstr>
      <vt:lpstr>IRC-Module-Template-V2</vt:lpstr>
      <vt:lpstr>1_IRC-Module-Template-V2</vt:lpstr>
      <vt:lpstr>PowerPoint Presentation</vt:lpstr>
      <vt:lpstr>استجابات إدارة الحالة لعنف الشريك ضد أجل النساء والفتيات: الوساطة</vt:lpstr>
      <vt:lpstr>الأهداف</vt:lpstr>
      <vt:lpstr>ما الوساطة؟</vt:lpstr>
      <vt:lpstr>لماذا نتحدث عن الوساطة؟</vt:lpstr>
      <vt:lpstr> النشاط:  لماذا لا يوصى بها مع عنف الشريك؟ </vt:lpstr>
      <vt:lpstr>لماذا لا يوصى بها مع عنف الشريك؟</vt:lpstr>
      <vt:lpstr>المخاطر الإضافية</vt:lpstr>
      <vt:lpstr>الموقف بشأن الوساطة لحالات عنف الشريك</vt:lpstr>
      <vt:lpstr>مناقشة المخاطر مع الناجيات</vt:lpstr>
      <vt:lpstr>الوساطة تحدث بالفعل...ما العمل الآن؟</vt:lpstr>
      <vt:lpstr>دور العامل الاجتماعي</vt:lpstr>
      <vt:lpstr>فوائد مشاركة العامل الاجتماعي</vt:lpstr>
      <vt:lpstr>النشاط:  مناقشة مخاطر الوساطة </vt:lpstr>
      <vt:lpstr>قبل الوساطة</vt:lpstr>
      <vt:lpstr>أثناء الوساطة</vt:lpstr>
      <vt:lpstr>بعد الوساطة</vt:lpstr>
      <vt:lpstr>النشاط: استنتاج الخلاصة </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for Survivor-centered Case management</dc:title>
  <dc:creator>Jessica Dalpe</dc:creator>
  <cp:lastModifiedBy>ahmed soliman</cp:lastModifiedBy>
  <cp:revision>179</cp:revision>
  <dcterms:created xsi:type="dcterms:W3CDTF">2016-02-10T17:10:11Z</dcterms:created>
  <dcterms:modified xsi:type="dcterms:W3CDTF">2017-10-05T19:03:00Z</dcterms:modified>
</cp:coreProperties>
</file>